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84" r:id="rId2"/>
    <p:sldMasterId id="2147483697" r:id="rId3"/>
    <p:sldMasterId id="2147483709" r:id="rId4"/>
    <p:sldMasterId id="2147483866" r:id="rId5"/>
    <p:sldMasterId id="2147483890" r:id="rId6"/>
    <p:sldMasterId id="2147484010" r:id="rId7"/>
    <p:sldMasterId id="2147484022" r:id="rId8"/>
    <p:sldMasterId id="2147484114" r:id="rId9"/>
    <p:sldMasterId id="2147484126" r:id="rId10"/>
  </p:sldMasterIdLst>
  <p:notesMasterIdLst>
    <p:notesMasterId r:id="rId54"/>
  </p:notesMasterIdLst>
  <p:handoutMasterIdLst>
    <p:handoutMasterId r:id="rId55"/>
  </p:handoutMasterIdLst>
  <p:sldIdLst>
    <p:sldId id="382" r:id="rId11"/>
    <p:sldId id="338" r:id="rId12"/>
    <p:sldId id="260" r:id="rId13"/>
    <p:sldId id="259" r:id="rId14"/>
    <p:sldId id="262" r:id="rId15"/>
    <p:sldId id="339" r:id="rId16"/>
    <p:sldId id="264" r:id="rId17"/>
    <p:sldId id="265" r:id="rId18"/>
    <p:sldId id="365" r:id="rId19"/>
    <p:sldId id="318" r:id="rId20"/>
    <p:sldId id="342" r:id="rId21"/>
    <p:sldId id="344" r:id="rId22"/>
    <p:sldId id="345" r:id="rId23"/>
    <p:sldId id="366" r:id="rId24"/>
    <p:sldId id="372" r:id="rId25"/>
    <p:sldId id="348" r:id="rId26"/>
    <p:sldId id="283" r:id="rId27"/>
    <p:sldId id="373" r:id="rId28"/>
    <p:sldId id="352" r:id="rId29"/>
    <p:sldId id="349" r:id="rId30"/>
    <p:sldId id="353" r:id="rId31"/>
    <p:sldId id="287" r:id="rId32"/>
    <p:sldId id="374" r:id="rId33"/>
    <p:sldId id="356" r:id="rId34"/>
    <p:sldId id="357" r:id="rId35"/>
    <p:sldId id="359" r:id="rId36"/>
    <p:sldId id="286" r:id="rId37"/>
    <p:sldId id="358" r:id="rId38"/>
    <p:sldId id="379" r:id="rId39"/>
    <p:sldId id="295" r:id="rId40"/>
    <p:sldId id="296" r:id="rId41"/>
    <p:sldId id="299" r:id="rId42"/>
    <p:sldId id="300" r:id="rId43"/>
    <p:sldId id="377" r:id="rId44"/>
    <p:sldId id="380" r:id="rId45"/>
    <p:sldId id="364" r:id="rId46"/>
    <p:sldId id="304" r:id="rId47"/>
    <p:sldId id="305" r:id="rId48"/>
    <p:sldId id="306" r:id="rId49"/>
    <p:sldId id="307" r:id="rId50"/>
    <p:sldId id="308" r:id="rId51"/>
    <p:sldId id="311" r:id="rId52"/>
    <p:sldId id="316" r:id="rId53"/>
  </p:sldIdLst>
  <p:sldSz cx="9144000" cy="6858000" type="screen4x3"/>
  <p:notesSz cx="6797675" cy="9872663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1847" autoAdjust="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7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95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theme" Target="theme/theme1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1.0.51\groupshare\Delivery%20Management\FWC%202%20-%20PO_2016-20_A5\SC149%20%20-%20Daily%20maintenance%20-%20COMM%20C1\EU%20in%20slides\graphs\14_EU%20population_Brexit_edit_notyetfinish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1D-49AA-8F6A-443CD87F9018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1D-49AA-8F6A-443CD87F9018}"/>
              </c:ext>
            </c:extLst>
          </c:dPt>
          <c:dPt>
            <c:idx val="2"/>
            <c:invertIfNegative val="0"/>
            <c:bubble3D val="0"/>
            <c:spPr>
              <a:solidFill>
                <a:srgbClr val="CC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A1D-49AA-8F6A-443CD87F9018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A1D-49AA-8F6A-443CD87F9018}"/>
              </c:ext>
            </c:extLst>
          </c:dPt>
          <c:dPt>
            <c:idx val="4"/>
            <c:invertIfNegative val="0"/>
            <c:bubble3D val="0"/>
            <c:spPr>
              <a:solidFill>
                <a:srgbClr val="33CC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A1D-49AA-8F6A-443CD87F9018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A1D-49AA-8F6A-443CD87F901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A1D-49AA-8F6A-443CD87F90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HR!$A$1:$A$6</c:f>
              <c:strCache>
                <c:ptCount val="6"/>
                <c:pt idx="0">
                  <c:v>EU (2019)</c:v>
                </c:pt>
                <c:pt idx="1">
                  <c:v>Kina (2019)</c:v>
                </c:pt>
                <c:pt idx="2">
                  <c:v>Indija (2019)</c:v>
                </c:pt>
                <c:pt idx="3">
                  <c:v>Japan (2019)</c:v>
                </c:pt>
                <c:pt idx="4">
                  <c:v>Rusija (2019)</c:v>
                </c:pt>
                <c:pt idx="5">
                  <c:v>Sjedinjene Američke Države (2019)</c:v>
                </c:pt>
              </c:strCache>
            </c:strRef>
          </c:cat>
          <c:val>
            <c:numRef>
              <c:f>HR!$B$1:$B$6</c:f>
              <c:numCache>
                <c:formatCode>General</c:formatCode>
                <c:ptCount val="6"/>
                <c:pt idx="0">
                  <c:v>513</c:v>
                </c:pt>
                <c:pt idx="1">
                  <c:v>1433</c:v>
                </c:pt>
                <c:pt idx="2">
                  <c:v>1366</c:v>
                </c:pt>
                <c:pt idx="3">
                  <c:v>127</c:v>
                </c:pt>
                <c:pt idx="4">
                  <c:v>146</c:v>
                </c:pt>
                <c:pt idx="5">
                  <c:v>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A1D-49AA-8F6A-443CD87F90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275210128"/>
        <c:axId val="275210520"/>
      </c:barChart>
      <c:catAx>
        <c:axId val="27521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sr-Latn-RS"/>
          </a:p>
        </c:txPr>
        <c:crossAx val="275210520"/>
        <c:crosses val="autoZero"/>
        <c:auto val="1"/>
        <c:lblAlgn val="ctr"/>
        <c:lblOffset val="100"/>
        <c:noMultiLvlLbl val="0"/>
      </c:catAx>
      <c:valAx>
        <c:axId val="275210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521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'[14_EU population_Brexit_edit_notyetfinished.xlsx]HR'!$A$1:$A$27</c:f>
              <c:strCache>
                <c:ptCount val="27"/>
                <c:pt idx="0">
                  <c:v>Njemačka</c:v>
                </c:pt>
                <c:pt idx="1">
                  <c:v>Francuska</c:v>
                </c:pt>
                <c:pt idx="2">
                  <c:v>Italija</c:v>
                </c:pt>
                <c:pt idx="3">
                  <c:v>Španjolska</c:v>
                </c:pt>
                <c:pt idx="4">
                  <c:v>Poljska</c:v>
                </c:pt>
                <c:pt idx="5">
                  <c:v>Rumunjska</c:v>
                </c:pt>
                <c:pt idx="6">
                  <c:v>Nizozemska</c:v>
                </c:pt>
                <c:pt idx="7">
                  <c:v>Belgija</c:v>
                </c:pt>
                <c:pt idx="8">
                  <c:v>Grčka</c:v>
                </c:pt>
                <c:pt idx="9">
                  <c:v>Češka</c:v>
                </c:pt>
                <c:pt idx="10">
                  <c:v>Portugal</c:v>
                </c:pt>
                <c:pt idx="11">
                  <c:v>Švedska</c:v>
                </c:pt>
                <c:pt idx="12">
                  <c:v>Mađarska</c:v>
                </c:pt>
                <c:pt idx="13">
                  <c:v>Austrija</c:v>
                </c:pt>
                <c:pt idx="14">
                  <c:v>Bugarska</c:v>
                </c:pt>
                <c:pt idx="15">
                  <c:v>Danska</c:v>
                </c:pt>
                <c:pt idx="16">
                  <c:v>Finska</c:v>
                </c:pt>
                <c:pt idx="17">
                  <c:v>Slovačka</c:v>
                </c:pt>
                <c:pt idx="18">
                  <c:v>Irska</c:v>
                </c:pt>
                <c:pt idx="19">
                  <c:v>Hrvatska</c:v>
                </c:pt>
                <c:pt idx="20">
                  <c:v>Litva</c:v>
                </c:pt>
                <c:pt idx="21">
                  <c:v>Slovenija</c:v>
                </c:pt>
                <c:pt idx="22">
                  <c:v>Latvija</c:v>
                </c:pt>
                <c:pt idx="23">
                  <c:v>Estonija</c:v>
                </c:pt>
                <c:pt idx="24">
                  <c:v>Cipar</c:v>
                </c:pt>
                <c:pt idx="25">
                  <c:v>Luksemburg</c:v>
                </c:pt>
                <c:pt idx="26">
                  <c:v>Malta</c:v>
                </c:pt>
              </c:strCache>
            </c:strRef>
          </c:cat>
          <c:val>
            <c:numRef>
              <c:f>'[14_EU population_Brexit_edit_notyetfinished.xlsx]HR'!$D$1:$D$27</c:f>
              <c:numCache>
                <c:formatCode>General</c:formatCode>
                <c:ptCount val="27"/>
                <c:pt idx="0">
                  <c:v>82.9</c:v>
                </c:pt>
                <c:pt idx="1">
                  <c:v>67.2</c:v>
                </c:pt>
                <c:pt idx="2">
                  <c:v>60.4</c:v>
                </c:pt>
                <c:pt idx="3">
                  <c:v>46.7</c:v>
                </c:pt>
                <c:pt idx="4">
                  <c:v>38</c:v>
                </c:pt>
                <c:pt idx="5">
                  <c:v>19.5</c:v>
                </c:pt>
                <c:pt idx="6">
                  <c:v>17.2</c:v>
                </c:pt>
                <c:pt idx="7">
                  <c:v>11.4</c:v>
                </c:pt>
                <c:pt idx="8">
                  <c:v>10.7</c:v>
                </c:pt>
                <c:pt idx="9">
                  <c:v>10.6</c:v>
                </c:pt>
                <c:pt idx="10">
                  <c:v>10.3</c:v>
                </c:pt>
                <c:pt idx="11">
                  <c:v>10.1</c:v>
                </c:pt>
                <c:pt idx="12">
                  <c:v>9.8000000000000007</c:v>
                </c:pt>
                <c:pt idx="13">
                  <c:v>8.8000000000000007</c:v>
                </c:pt>
                <c:pt idx="14">
                  <c:v>7.1</c:v>
                </c:pt>
                <c:pt idx="15">
                  <c:v>5.8</c:v>
                </c:pt>
                <c:pt idx="16">
                  <c:v>5.5</c:v>
                </c:pt>
                <c:pt idx="17">
                  <c:v>5.4</c:v>
                </c:pt>
                <c:pt idx="18">
                  <c:v>4.8</c:v>
                </c:pt>
                <c:pt idx="19">
                  <c:v>4.0999999999999996</c:v>
                </c:pt>
                <c:pt idx="20">
                  <c:v>2.8</c:v>
                </c:pt>
                <c:pt idx="21">
                  <c:v>2</c:v>
                </c:pt>
                <c:pt idx="22">
                  <c:v>1.9</c:v>
                </c:pt>
                <c:pt idx="23">
                  <c:v>1.3</c:v>
                </c:pt>
                <c:pt idx="24">
                  <c:v>0.9</c:v>
                </c:pt>
                <c:pt idx="25">
                  <c:v>0.6</c:v>
                </c:pt>
                <c:pt idx="2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58-461D-97C4-4C684C1E2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-27"/>
        <c:axId val="932834144"/>
        <c:axId val="932834536"/>
      </c:barChart>
      <c:catAx>
        <c:axId val="93283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sr-Latn-RS"/>
          </a:p>
        </c:txPr>
        <c:crossAx val="932834536"/>
        <c:crosses val="autoZero"/>
        <c:auto val="1"/>
        <c:lblAlgn val="ctr"/>
        <c:lblOffset val="100"/>
        <c:noMultiLvlLbl val="0"/>
      </c:catAx>
      <c:valAx>
        <c:axId val="932834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3283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092F3A-1FEA-4EBA-A36F-9BA79A2C49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01" cy="49227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2D495-9CBC-45E8-9AFF-1BDAAB6857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770" y="0"/>
            <a:ext cx="2946301" cy="49227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pPr>
              <a:defRPr/>
            </a:pPr>
            <a:fld id="{A5BF19C4-7644-434E-A6A5-E7F3CEEB7132}" type="datetimeFigureOut">
              <a:rPr lang="en-GB"/>
              <a:pPr>
                <a:defRPr/>
              </a:pPr>
              <a:t>07/05/2020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05D32-F91E-4102-B3C9-B2A3C495A6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789"/>
            <a:ext cx="2946301" cy="49227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7331D-7D78-47A9-A6A8-F1B3BFAC2D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770" y="9378789"/>
            <a:ext cx="2946301" cy="49227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7D7309-FB63-4A36-B5E6-7FFB06BC199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914F47-9AE5-4B22-B2F6-4CB4D77659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01" cy="493874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64ADE-62D2-47F1-8E0E-0BEC1914084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770" y="0"/>
            <a:ext cx="2946301" cy="493874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pPr>
              <a:defRPr/>
            </a:pPr>
            <a:fld id="{09110A1F-5142-453F-9A62-7C65D3422BF7}" type="datetimeFigureOut">
              <a:rPr lang="en-GB"/>
              <a:pPr>
                <a:defRPr/>
              </a:pPr>
              <a:t>07/05/2020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FD88CFE-CF83-4113-8DF0-6968CE0612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6915224-C044-45A0-981A-8FF6E7C3A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806" y="4751129"/>
            <a:ext cx="5440066" cy="388685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0DAB7-05D8-4C1D-98CC-434269BD0B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789"/>
            <a:ext cx="2946301" cy="493874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E5CFF-323A-466E-93CF-817EB593F5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770" y="9378789"/>
            <a:ext cx="2946301" cy="493874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3D9B33-DA56-478F-BDFC-FAE5797DAE1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89B17FB2-C817-44A3-ABCC-E71899596D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4466841E-8A7C-4F24-AF02-20E43F0A9C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7040A103-9567-4674-839A-09E4AC7C4C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011CDB-386A-4E46-87D5-BC5DE6AD1D9C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F9398AC0-CB75-4745-B7EF-9AA9CBF312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433A1DB7-9C37-49D7-908E-F936CD8388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82502318-65B8-4BC1-A529-CD39D62F49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F1CBE4A-0EAF-43A7-914E-73C0E65688A1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D9B33-DA56-478F-BDFC-FAE5797DAE1F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05913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CB6B73A9-C269-44E4-A610-E66CD7793F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3EE46F76-6213-49D3-AE3E-947254FF29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ACD1A27F-AA4B-4AE9-8196-C4AB2C5619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778CE82-9C4E-4105-870E-9F62F0C03FE7}" type="slidenum">
              <a:rPr lang="en-GB" altLang="en-US" smtClean="0">
                <a:solidFill>
                  <a:srgbClr val="000000"/>
                </a:solidFill>
              </a:rPr>
              <a:pPr/>
              <a:t>12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95DDEC99-5AF1-4397-A219-B97D081442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85F0F6E2-85B5-4851-933D-261DB805E5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C42B914-826D-4176-89E8-2C6EB11492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C503B4D-2C7F-4FEC-A200-7421C5884580}" type="slidenum">
              <a:rPr lang="nl-BE" altLang="en-US" smtClean="0">
                <a:solidFill>
                  <a:srgbClr val="000000"/>
                </a:solidFill>
              </a:rPr>
              <a:pPr/>
              <a:t>13</a:t>
            </a:fld>
            <a:endParaRPr lang="nl-BE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D9B33-DA56-478F-BDFC-FAE5797DAE1F}" type="slidenum">
              <a:rPr lang="en-GB" altLang="en-US" smtClean="0"/>
              <a:pPr>
                <a:defRPr/>
              </a:pPr>
              <a:t>14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85155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B5085AED-492A-4ACD-AA4F-250A651B8D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643D9A45-E4F6-45F6-95F1-A2679BCBB4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CFA77DA5-2256-4D69-90EF-B1951CEE0E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B00787E-192C-492A-98D5-81106CB027E0}" type="slidenum">
              <a:rPr lang="en-GB" altLang="en-US" smtClean="0">
                <a:solidFill>
                  <a:srgbClr val="000000"/>
                </a:solidFill>
              </a:rPr>
              <a:pPr/>
              <a:t>15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17268A4E-F311-4347-B413-0B33C8F6E4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BFA8E42-3F72-4D2D-AEEB-8AFC49CC0F3F}" type="slidenum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16</a:t>
            </a:fld>
            <a:endParaRPr lang="fr-FR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5D8CB66-83A8-4A86-9D98-DC3B8EF76D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E4C5E6D5-526A-4001-8B31-43260997D0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47D5108B-AD4B-41B2-A05D-D3259A673F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54708E83-6ABD-485E-A66A-EF49E998D4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BDD46233-1AB9-40EB-B953-47FD8C2301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7F53205-0BE1-46E2-A689-64A1B70FB99F}" type="slidenum">
              <a:rPr lang="en-GB" altLang="en-US" smtClean="0"/>
              <a:pPr/>
              <a:t>17</a:t>
            </a:fld>
            <a:endParaRPr lang="en-GB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D9B33-DA56-478F-BDFC-FAE5797DAE1F}" type="slidenum">
              <a:rPr lang="en-GB" altLang="en-US" smtClean="0"/>
              <a:pPr>
                <a:defRPr/>
              </a:pPr>
              <a:t>19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52875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D9B33-DA56-478F-BDFC-FAE5797DAE1F}" type="slidenum">
              <a:rPr lang="en-GB" altLang="en-US" smtClean="0"/>
              <a:pPr>
                <a:defRPr/>
              </a:pPr>
              <a:t>20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3145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E68AF6BA-0C18-46A4-9628-2BC7456424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616393A5-A7A7-4959-A458-63EF92F12F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7194A073-4FF3-4E25-A5C5-A57EEAA2DD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2D1CC4C-43D7-4F9C-8FAD-FD38319B7104}" type="slidenum">
              <a:rPr lang="en-GB" altLang="en-US" smtClean="0">
                <a:solidFill>
                  <a:srgbClr val="000000"/>
                </a:solidFill>
              </a:rPr>
              <a:pPr/>
              <a:t>2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5CCE1E39-6EA0-4E48-9E45-E63F2AE300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1838E0FB-1409-4FE8-9A0B-A29978A5A0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BACE8008-85CC-46A5-9E83-0309AF409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584" indent="-2854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546" indent="-2277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644" indent="-2277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9345" indent="-2277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1254" indent="-2277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3163" indent="-2277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5072" indent="-2277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6982" indent="-2277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62125DA-2C4F-4C3C-BB42-A772C6B7B8FF}" type="slidenum">
              <a:rPr lang="en-GB" altLang="en-US" smtClean="0">
                <a:solidFill>
                  <a:srgbClr val="000000"/>
                </a:solidFill>
              </a:rPr>
              <a:pPr/>
              <a:t>21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D9B33-DA56-478F-BDFC-FAE5797DAE1F}" type="slidenum">
              <a:rPr lang="en-GB" altLang="en-US" smtClean="0"/>
              <a:pPr>
                <a:defRPr/>
              </a:pPr>
              <a:t>22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89652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79C3EF9F-3E73-4283-BBEB-CA7E533F95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8152EFFD-C8C6-467F-8669-1354F06F7F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36738A60-2A28-47F2-AA01-EBD8908B1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1AFAF18-5FFE-4A34-8FAC-4EF04F7AA52B}" type="slidenum">
              <a:rPr lang="en-GB" altLang="en-US" smtClean="0">
                <a:solidFill>
                  <a:srgbClr val="000000"/>
                </a:solidFill>
              </a:rPr>
              <a:pPr/>
              <a:t>23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D9B33-DA56-478F-BDFC-FAE5797DAE1F}" type="slidenum">
              <a:rPr lang="en-GB" altLang="en-US" smtClean="0"/>
              <a:pPr>
                <a:defRPr/>
              </a:pPr>
              <a:t>24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951825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D0E31976-5737-4370-9F41-A876B2122B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D092BBF6-12D0-47BA-AC8D-D5336A4D33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E41B1CC9-2A89-4B47-8F3E-716FA88CFD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584" indent="-2854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546" indent="-2277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644" indent="-2277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9345" indent="-2277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1254" indent="-2277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3163" indent="-2277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5072" indent="-2277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6982" indent="-2277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7F0C7FE-E3A9-47EE-9FCC-188C8D7D3123}" type="slidenum">
              <a:rPr lang="en-GB" altLang="en-US" smtClean="0">
                <a:solidFill>
                  <a:srgbClr val="000000"/>
                </a:solidFill>
              </a:rPr>
              <a:pPr/>
              <a:t>25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8ED6B159-F100-4B44-8021-66D2D114C2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2ED4AEF-FFE1-4215-8C20-F84D0EF165E1}" type="slidenum">
              <a:rPr lang="fr-FR" altLang="nl-BE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26</a:t>
            </a:fld>
            <a:endParaRPr lang="fr-FR" altLang="nl-B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5B35D50E-D787-49B8-875D-7F5458C0CE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92959510-45B7-41FD-9FFB-A2D48544ED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nl-BE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6401686A-8710-4EED-A6EF-5653698D3D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40E10E49-0962-4393-B9A7-B220368835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 dirty="0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344D7284-283A-41E3-9E34-3F25D28902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4931D2A-BECF-46B3-809E-7B4BC97A7468}" type="slidenum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27</a:t>
            </a:fld>
            <a:endParaRPr lang="fr-FR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F73AEBF7-32BB-490A-939A-78112A1E8B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4A9A3C00-DADD-4BE9-8EF3-47BEE90C9A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9514DA23-2AA0-49FA-9EED-7AF503546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A8D9AB9-EBE4-4122-B5CD-3A3F5749A76E}" type="slidenum">
              <a:rPr lang="en-GB" altLang="en-US" smtClean="0">
                <a:solidFill>
                  <a:srgbClr val="000000"/>
                </a:solidFill>
              </a:rPr>
              <a:pPr/>
              <a:t>28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D9B33-DA56-478F-BDFC-FAE5797DAE1F}" type="slidenum">
              <a:rPr lang="en-GB" altLang="en-US" smtClean="0"/>
              <a:pPr>
                <a:defRPr/>
              </a:pPr>
              <a:t>29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668853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D9B33-DA56-478F-BDFC-FAE5797DAE1F}" type="slidenum">
              <a:rPr lang="en-GB" altLang="en-US" smtClean="0"/>
              <a:pPr>
                <a:defRPr/>
              </a:pPr>
              <a:t>30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02945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73AC823E-8C80-467D-B4FA-F29B81AF58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BBC5040-B7BC-4953-B590-330C60258695}" type="slidenum">
              <a:rPr lang="fr-FR" altLang="nl-BE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3</a:t>
            </a:fld>
            <a:endParaRPr lang="fr-FR" altLang="nl-B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6FA00F4-B72E-4043-8740-A611B99A2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F174CC4-30C5-4B22-BAF9-D8902D881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nl-B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D9B33-DA56-478F-BDFC-FAE5797DAE1F}" type="slidenum">
              <a:rPr lang="en-GB" altLang="en-US" smtClean="0"/>
              <a:pPr>
                <a:defRPr/>
              </a:pPr>
              <a:t>31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409099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16070429-8C0E-4054-8E63-D376BE82F4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360547F2-2A8F-4AD4-835D-00F6D83C24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1D2703FB-382B-4C45-9B56-DB759691AD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2B8AFA1-B4FF-4456-B9DE-486269E0AAFB}" type="slidenum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32</a:t>
            </a:fld>
            <a:endParaRPr lang="fr-FR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E6BD211B-9290-409B-93A9-8296FD4B7E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8E75D54E-F9E5-4735-8A4A-3B72D5C4A6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5150188F-42F0-4A05-8029-97ED47C12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6ED27BD-DB3B-47A1-B18E-AC3BC6E1F547}" type="slidenum">
              <a:rPr lang="en-GB" altLang="en-US" smtClean="0"/>
              <a:pPr/>
              <a:t>33</a:t>
            </a:fld>
            <a:endParaRPr lang="en-GB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040F2365-B3B0-4492-803C-39CF0A47AF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584" indent="-2854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546" indent="-2277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644" indent="-2277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9345" indent="-2277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1254" indent="-2277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3163" indent="-2277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5072" indent="-2277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6982" indent="-2277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F7AE61D-C9DF-445A-B340-6B26423E962E}" type="slidenum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34</a:t>
            </a:fld>
            <a:endParaRPr lang="fr-FR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0276C999-00D4-4DF4-825A-3101366FCD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9CC7AC4D-6D89-46E9-982B-6D25849D3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84F7D61C-32E2-4C44-BF43-20D3AA779F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65FF0AA3-B1CB-4899-96A6-A588D73E52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6AC74E6C-7975-4A13-9ED8-24E26492DC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2938562-0107-4492-A4A7-BF8F00CD983C}" type="slidenum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35</a:t>
            </a:fld>
            <a:endParaRPr lang="fr-FR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BAAF6463-7408-43F5-9489-CEE9512497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7C8222A-CF58-45D0-B738-F8F976D8811A}" type="slidenum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36</a:t>
            </a:fld>
            <a:endParaRPr lang="fr-FR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699F5C75-8A30-46C0-8D04-DD1A402BEC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49D5C5A2-17BD-4DBB-BB27-1862E23A7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94C37394-4261-402F-B4AC-E397C6582C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974CE21-C02A-41B1-AABE-5093773B90AA}" type="slidenum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37</a:t>
            </a:fld>
            <a:endParaRPr lang="fr-FR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D78B276D-573C-4739-82EC-6D0A01BFDC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B3E9E67A-9000-4D58-8A57-47DB937A0C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06862BB1-A4F9-451F-881F-E4917F5FB6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45DFF77-4BA8-4596-BE8F-717866B661D0}" type="slidenum">
              <a:rPr lang="fr-FR" altLang="nl-BE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38</a:t>
            </a:fld>
            <a:endParaRPr lang="fr-FR" altLang="nl-B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7DCFDC4C-F5C2-4C13-8776-FBE405D2F4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368E414E-B8B2-4E1E-AD69-44505EB071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nl-BE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F1289057-89D4-4E4E-9120-C49A45E7FD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8695512-0337-4CAF-B3CA-EC15EB4B3A76}" type="slidenum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39</a:t>
            </a:fld>
            <a:endParaRPr lang="fr-FR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39C17CCB-CDC5-40C8-B776-5EDE8EAA1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57268D71-E23B-4D12-A59E-87360AAAAC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8E2A37FA-885F-441F-BCEA-527981CF1D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B58B7BC-8A7D-4D95-9D98-6F1E046E3D9F}" type="slidenum">
              <a:rPr lang="fr-FR" altLang="nl-BE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40</a:t>
            </a:fld>
            <a:endParaRPr lang="fr-FR" altLang="nl-B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3EB996CA-9B17-4AB9-BBCF-BCC2125CE6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39DF68EB-556D-417E-8646-03D5FB5B3E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nl-B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E58B55A-4522-4811-AFCA-068579F024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3746C5-95EE-476D-8B8C-DC945A0B1577}" type="slidenum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4</a:t>
            </a:fld>
            <a:endParaRPr lang="fr-FR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EE18591E-D1C5-4D47-81EB-6F85950AA7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F645AA1F-C105-4E41-89E1-78D58EEE3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454F0F62-AC47-4216-B460-1814E4C715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910B943-698B-4F95-A3DA-DA9338E461AC}" type="slidenum">
              <a:rPr lang="fr-FR" altLang="nl-BE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41</a:t>
            </a:fld>
            <a:endParaRPr lang="fr-FR" altLang="nl-B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E6ACD6FC-492F-4F60-87BD-0BF3670F7A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E28EAABD-19D1-45E6-B7FF-3AF50BAE73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nl-BE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B42701E1-E8F2-42D4-8CC4-2CE5F3EED0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45EE395-A832-4CAD-AEF8-D594989B14D4}" type="slidenum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42</a:t>
            </a:fld>
            <a:endParaRPr lang="fr-FR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8524DD39-514E-4258-889A-778FDE3497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69E0EBD4-2ABC-4C57-B967-E3703DC90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471B9274-902E-48DD-9791-E1E9277FA4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E32C46D-F97E-4DE5-8030-DC4908248085}" type="slidenum">
              <a:rPr lang="fr-FR" altLang="nl-BE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43</a:t>
            </a:fld>
            <a:endParaRPr lang="fr-FR" altLang="nl-B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8BD40066-F241-4C0E-A566-3D1F01F5D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6DD9EAB7-1FAF-49B9-BE78-F1865FE37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B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3FEF075C-9B8E-4C5A-8CB7-41170CC7AB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476E1DF-4EAB-4B37-9A8E-3265B0AF9F25}" type="slidenum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5</a:t>
            </a:fld>
            <a:endParaRPr lang="fr-FR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7A2A25C-C844-4482-B663-F41452BD19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5DB208D-037F-4067-B57C-E5EC82307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BA01835A-467F-4A94-9595-3156DD9E0B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20E53B0-5B2A-40A0-B6A1-C79D3ACB86FD}" type="slidenum">
              <a:rPr lang="fr-FR" altLang="nl-BE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6</a:t>
            </a:fld>
            <a:endParaRPr lang="fr-FR" altLang="nl-B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C82ABC0-5FE6-496D-AAB6-F93CC2063F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4862807E-CC96-4018-96CE-4F70669D9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nl-BE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0C3469C3-385E-4C3C-A62F-A298385D3F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DD6A253-2425-4FDB-B676-14791E11160A}" type="slidenum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7</a:t>
            </a:fld>
            <a:endParaRPr lang="fr-FR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13ADC03-10AC-4B5E-BAE6-05C51ED66F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FD934BB0-FBA0-43FA-8AF9-D719F62CFA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371F8E91-3438-4C3C-A9A0-E52E302C32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EDEA44A-D173-4DFE-8D58-2EBD8B3BCE1B}" type="slidenum">
              <a:rPr lang="fr-FR" altLang="nl-BE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8</a:t>
            </a:fld>
            <a:endParaRPr lang="fr-FR" altLang="nl-B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D7810D6-3237-4096-A733-2BC7683088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733BCEE-F15A-450F-9FFB-56BE14F29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nl-B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E76F9C03-CC94-4DD7-8E07-7BF250F4A1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980AB0CF-09F3-4310-927E-B12DFB0E66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BBD8AD37-BF27-497D-B89E-9C9FA33F1A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975D674-21C2-442B-8699-B3B026344BFD}" type="slidenum">
              <a:rPr lang="en-GB" altLang="en-US" smtClean="0">
                <a:solidFill>
                  <a:srgbClr val="000000"/>
                </a:solidFill>
              </a:rPr>
              <a:pPr/>
              <a:t>9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E5B3D-B12C-4EBB-AF21-C63B95049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8D781-8F57-45F5-8980-CA68E501E077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3D9BD-6CB0-4F62-8F52-87203457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C70AC-2505-4C7F-A408-8026E8BF7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731C1-D2A3-45A1-A7CF-46CED953D6D1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297211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869DD-15DB-48FC-B599-9AE8EDCBE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5CB3F-008F-4DC8-8D69-665375E3E3DB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5E195-C93B-4DAE-A8F3-1E9584F9D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FE88-76AE-4388-BCC0-1256F9A0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5F49F-88AF-4E19-8942-8CCF656F5387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10850309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90302A-FC77-4B2F-88F1-FE8012685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68D68-F962-4D71-8593-957B0CDA62BC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685BD5-023B-4670-B8C3-3529A42B1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73375E-5ABE-48D9-9BDA-660473D5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380B5-8C9D-45A5-9541-FF787FEE7E4D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28511092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E9768-1E45-471E-BB22-E724D08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B06BF-9CDB-40C5-9EF6-6DF7EC3F2B4C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5E022-585D-4BD1-B85F-14510CBE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94F94-97AD-4A4D-ACBF-803F6D9E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757A5-7FB6-41CA-8CFB-7891FA73A6BB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3818660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CA8FA-C53D-472B-AEE3-2E30626F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B7999-33EB-4376-B53E-289889113F78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FF403-569E-461A-A1D4-A91909288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73CEF-13C3-4229-A2D1-11A1D4AC4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7D0B9-AF40-4AEC-96C9-292C1A620CD7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40784543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EE8A3-909F-44BC-B112-60587F311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BB5A9-0B84-4136-8EF0-354E84C21991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082C8-FFB3-4EF1-B06C-C3E9169A4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8455C-CE9E-4C41-B825-B55F5741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F54D8-A1E8-45AF-8E9D-32035C804223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9811794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74F15-87AE-432B-BE73-4ECAE90F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52EE6-874D-4E54-B999-BF4BF2AA6FAD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3103C-B4E0-450E-9367-DE6F7189C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29F50-C60E-44D9-836A-6D036BF9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D064-DBBB-4F32-9F04-866BA2EDC9D7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3832642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330CB-C5C5-46BB-8A37-B6ACC20E5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08ABE-20A6-4B58-A91C-CC3107DA3216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18389-33F4-4E7B-A42D-AA9552E45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D01D4-E53B-4171-BBA0-FAF0B876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C1541-FB62-41B9-A13F-F7DCAB93576F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21498899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74C301-A18F-445E-B5D4-F2542F8DF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BC88F-E391-4149-B3E4-C97EBC420B36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1A5FB2-F103-4A11-8AA1-6ECC801B8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892C85-1753-4DE9-A371-1C71F68B6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1A8D7-2DBD-428E-969E-466F70E15BC8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18718521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400FAA-E95D-4B6F-97D9-A259CA712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28FB8-07CE-4D5F-A8A9-140161BC18D3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80822D-889D-4CCD-8CB6-B8D1161AE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1495E6-E8C2-4D16-8777-E35E2AEDC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FFB42-C9A2-47DD-B5CA-DA23190399FF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5998742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EB6121D-FB39-42F6-8AD2-4B3723F04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4644B-63BF-4764-8A81-A6F91F7498AF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6EB32E0-EE1C-45B8-B585-14F0D0510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5E11514-FA17-4B43-B3B4-072884890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C0CD7-51C4-47DA-9945-8B7919F142C9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17363275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0F1E9FC-805E-403D-B8AB-781C3F5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AEFB3-0ECA-45ED-900E-16E57F38077E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0C0D256-18B4-4A92-8449-04785563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B21ADC-FD07-409B-AE95-7F6AC38A8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42A33-0726-4DD3-906F-A46046C5AC34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255801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F9793-B20F-471E-8D88-9A3650199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68AAB-E886-4AB7-BFB8-D284E2228079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BD53D-1B55-4DB3-BCF2-8B36BCE1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44CED-4591-421E-B77E-C65CC9BD8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29449-8035-4F17-B0B9-1DE5A133D6C4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31145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2F4C24-CC33-4370-B717-EC8A5A5B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890D9-18F2-4125-B6CC-32EE645CD13E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3D9EBC-35BE-43C1-B489-D3A649C75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B335FD-B185-4783-A9AB-991AC97E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BCFA3-7701-455C-805E-C18F1C5FB742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34453229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68AEC8-1380-4E92-A7C0-1DBEC83D3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9981-9C3C-4EE5-95F4-2CF5E899C469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A8AC04-B842-443B-A740-F30FD6AC6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16152E-E36A-49AC-B083-38601D93F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40B47-37D6-454C-A294-3FD1C46AA79C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17211055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0A415-3FCD-4B01-9494-6EFDADEC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F2242-583E-478A-8163-5F75E7819BA0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F9F73-CAC6-4B2E-8C67-2404D8496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D91A3-7FFC-4194-91FF-4047FA88B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304C5-7A3D-4183-A909-A4239D9E7873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18311898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9FD8A-46AF-4BBE-A0C3-B77E8E951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68493-70F3-4B72-A7C3-2DB59D1357B3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0BD76-BF66-47F1-B865-64F3C95E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E8750-10BD-4998-8604-A673853F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6DD47-335E-4041-B228-314E321219E3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41892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515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6652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261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690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944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2667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91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16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E3DC5-63C5-4010-B2CA-44A31156E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E4DFE-EE5F-4923-B2AD-20A05AA5D0FA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0C6EC-B8DB-4F81-BE90-718A8969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EABF8-83C8-4AC4-8369-1A86DAF3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217EE-860F-4A3C-B2C6-70BE4EA9908A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1893320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539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8779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408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408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3745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42791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1435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CBE1F-1ED5-4A3E-9475-BA42F704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7F565-18DA-4147-9680-0850D36237A1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F7101-7B4E-4C36-B483-B61C39A2D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2A3B4-D387-4B25-A872-50E8CF59C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D277C-5479-4ABB-BCCC-A5723C08B6E9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3776684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2FE32-37E6-486A-94ED-CC86E4619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FCB18-8C7C-4F3F-BC81-57F5B8D56B96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17DAA-F82A-45BA-A4DD-021C78034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063EC-60C5-474F-8401-36C5D1A9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C837C-0305-4E29-8D35-F55BDEEFD2D1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1318452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F6197-8F40-40CA-BD7C-06E47B481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258B-3E31-442A-B8F5-6721B2B5D691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685CC-5391-4C67-AE19-B853BD64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ECC9A-F805-4E33-B336-E859B8BAB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048D4-BAB5-4AFC-9D36-08C337CA2FC8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4242742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07B327-94E3-4CA7-AE90-B5812181F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60E59-B8B6-4781-88A3-1559BD2D7CD2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11B0E7-586A-4F17-B28B-A85D05B4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D3A8BC-6D3B-4862-9ABF-D68A8520A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DA571-46A1-4C32-9645-660263E8C9E0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72633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7A5E7C4-88A4-4F0B-BE21-488CC839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24E78-FE55-4A92-805E-878A59A2B206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7AA0311-F1CA-4196-BBD7-0AA0B373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7FC773-96D8-400C-82E8-E84E625A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39805-39DC-47C5-8471-F9BCCCC4196E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1661508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1964028-5192-4CB0-B380-2DBC5A85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019CC-7494-4F8D-B8B0-7A4151DDCE17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DF8594C-15C8-4DA0-9835-9A5312E5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1FC9DD-3186-4D6A-BDA4-C0B48412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1FF3-07C6-4165-877E-E96B0701823F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283394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9AA0-A185-45F3-90F1-8660EB37A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DC9C-52D2-40AD-9221-A44214E33076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A15A8-EEA1-47A1-B123-944EC195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4FD25-4C60-4ADC-8B7C-BD1977A7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5FA2E-3B2E-4780-8F52-849B21E64F4D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62549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D2E8FE0-3ADE-418F-AF87-8C1444D62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56F6A-F465-49D5-8DFC-6B42B21BC905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3CEEE2A-F033-446C-BEAA-BA26ABE6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5E097E-DF41-4273-A6AC-D28D1DA0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35D36-0E9A-4460-B746-3C0F3308B66D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40319284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0EA9DC-4D34-45B4-A567-310998C1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F749F-3D1F-4EF7-934A-0821443E5162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A45266-D667-4C99-8FD5-A16E41013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B6B809-24AC-4BE7-94BF-4066CDEA2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9D11D-14B5-4BBB-83F5-3D86F601EB84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25126825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13689D-B573-4867-B954-0D2AD8F6C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368F-1A95-4109-8F00-30C15A668121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08806B-3070-4BCB-A851-CC2F837B5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576050-88FC-4F37-8C75-3CA80640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BE6C5-D34D-4DEB-A078-B73FE0E06A3C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25565164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BCBDD-3F94-4DBF-BEE3-5A0AD1E3B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3C418-4265-4707-BD35-59EA3562EE31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580CC-7F0D-48F4-8C00-A1DCC07B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F3AFA-D25E-4EFF-86BD-1338B6DB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12600-C5FF-4C4F-8E18-BBEF32622F9E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3175446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33CA7-086E-459C-AE9C-AF56A232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3CD84-AA76-4E7B-8883-B8942D3EAD21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7D985-D997-414D-956F-80788E6DA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60F06-720B-4786-8F2C-E227A4552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B917F-6C84-41A5-BF3C-797F40A75D8C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1000824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773189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42850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4697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12477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730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C6BE46-0A5A-43CF-892A-7496DC814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1BA60-18B5-4C89-B7B5-A1520A949D6A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D66E96-4961-4322-9155-77586C5EB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B9E0EB-761C-4683-88F2-08084FCD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CDEF4-D384-45FB-9B7E-16DDEB00034F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169501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2934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7906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77543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57430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23691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408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408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20563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42791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901262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489B1-86F2-4FB6-BBB3-628BAA8C3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461F2-A9B3-4CB2-8749-4EAF6EEF808A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76058-7ADA-414F-8FF9-EC00C5B29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38605-7F77-4A1C-8497-C57C84D7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1E38D-D831-4D1F-8D61-F27307294EE4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6714492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3CB87-2FF1-4251-BB40-7EF63399D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8EB2C-B662-4290-A97D-E57309792123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41BED-AD8A-48C4-8782-2BD7A473F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A46BF-F03A-4A90-BCFC-0587574D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395BD-70E2-4211-A565-34C9585F3A19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38655607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38C61-8368-4468-956C-F4E7CE89A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CF791-53F3-470D-AB92-9F120BAC5DCE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BB0FD-10AA-445C-8CF7-7A20A76F9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E22E5-FF13-4712-83EA-BA11A164E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68C33-02A2-4ADF-8E13-E2F7AF34FFA7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11258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E51BF5-A714-4929-B228-CCFA85283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C385E-9DA5-4D18-A788-8D318B6744C0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5E6C60A-D426-4392-8965-8A86B1D3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4E79244-78C0-4EEB-8078-5418BC7F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A8918-FB51-4C93-918F-E4A3E89B56DA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51564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F1BA7B-3FE4-46E9-8979-FF8D2C78C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F42AA-FE29-4169-A3FA-85A549762B3D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A85934-337A-424E-8492-75036CF8C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491185-9A97-4FA3-8311-207E7085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4A9E0-35DD-4592-AF92-5D4B122EBE59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5767046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7A1659A-DBA7-408D-A166-88352D37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2E0D4-36A5-4430-976A-1D1B76298B7C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086268-EECC-42F3-91BB-CED3DB3F0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350E147-C8E0-4CFF-B9E8-4E751606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0E01C-CD2F-4F8B-A263-91241A5969EB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41970893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BBC4235-5A70-4666-A051-AFD349241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F3C3B-3E87-4FC6-8B46-7D3002882FAE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B60834-ABDD-49A8-9214-B69E197BA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E35281-787E-4BE5-826C-FDC3A85B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8105B-5FD7-444A-B0A5-49E525C3FD22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932127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DCA687F-C82C-4B95-BDF7-ACA0BC9A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8F771-9FAF-4C5C-AA07-0D57FCF5C453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B3C95A0-FD2F-4C16-BD80-19AAE1436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73019D-04D2-4D5E-B6D6-657AC6F7C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67F49-7388-49ED-B59E-41DA6D12C652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20643084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46A450-3EAD-4F5C-9031-D2ACAF03F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916DA-6FF0-435E-BE50-5F1B8D466D2A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421769-512E-4A48-BFE6-AE0BD4CF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211239-9201-4567-8855-AB216216E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CABE4-529A-4581-B187-317923B33B8C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269719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C61461-8E17-49CC-A0FE-5A26D87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D6117-B0AD-42EF-93BA-53597B9D9AC3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E7802B-DC05-4205-BB44-4ADBA0C1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B36FC9-13C9-49FF-8530-1D134B46D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B5CAA-8F5A-4192-9B62-A363EFE23443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23199903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3A74A-ACA2-46BF-98BF-8938CE2FD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FB375-CCA8-47BB-93B5-884420994843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A55D9-7A3B-4208-B24E-275269567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C9C7-4DFC-4498-8F94-47205AFC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338E9-3098-401C-8BFA-7B0D437342F9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30726939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2E4AA-8228-48C3-8721-0E4FE6FD9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DA51D-9B80-4D1B-8932-4A40F26F3651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02134-4DA9-4AE3-B464-EDAFDD029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655F0-BD19-43FB-BA77-864ED1C6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49598-297E-49CC-BC7A-3EBDEADA714A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35666749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605-C906-4C23-AFAD-5885F107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8B062-78EE-48F3-B9D2-81E7066062E8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A95A3-2C46-40A3-9157-8D236BD0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78E22-85D1-4934-A509-DBCE71FC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EF48C-1110-4960-9D29-9455986FC283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1584391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0E0F0-7258-4602-B916-0EFA1D13C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BBCD2-FB18-4E87-8544-BF9B37653CDC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01282-394E-491B-825E-5735BD32F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EFA67-65C8-422E-A849-4F070E8D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23A2E-31F4-4526-A905-DF70CF5B7475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128407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1AF0626-99FE-4136-99C7-77D15E238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FFC1A-E567-43ED-8D52-D403430B3C90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4166383-AD8B-43D5-85B0-448CB2311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7B0B377-5E4C-45EF-843F-8642A5FC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278F2-35C6-4549-8B27-28EF5055DC2B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10377101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D273F-A690-4DA7-A0F1-1F29E7A1E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F1E86-2E86-4350-9426-FD22C92D7268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20006-FF87-44E1-8227-61787802A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9BAEA-FA26-4F80-86D1-9B9BC2815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73F42-E729-42EC-864D-036D90B27247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34765485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4ABA43-AA15-48F3-8E39-8511F27B8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DD0B1-71D3-482C-9AEE-74638EE026A9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115E9F-07CA-4F08-869F-C9DACAAE9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49EE07-A115-42A9-8FE2-25800B8D2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B5912-D240-404C-B1BF-A0CAF62A05CF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34641756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6E1D02-1413-4645-95A3-7D9D446BA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57F25-9126-4846-931D-6BF119287C91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0BA3FB4-BBEC-4889-A37E-5DF88D49D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296526-2028-48D6-B32A-43D1347A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C3DF7-AA0F-4931-8EE2-8C31630BEBA4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31233428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73A7209-7502-4750-A758-9610AAEB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0DC4A-76E9-4ECA-80DF-AA829CD49BD0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E06F752-B055-4310-8B17-ABC168D38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F8D236-AE81-4D6C-B3D7-850B5AF4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9F8E2-1668-4848-8FFA-49FC3FEE6EF5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22703381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E51B562-5CD7-4207-A03F-68BC4EDC3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62DF-888B-4C26-9E00-BB0A7A38DE31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231BDA7-5265-4B4A-9F17-C74CEE1EA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49D5E1-8C41-4F68-A45C-761A61C4B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0FB3C-9D7D-4BB3-8426-483ECB00F069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26598041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A0A6AC-9853-4194-9423-DE24BAFD5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176A5-EB5F-435F-B18D-A1D8D660B067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7AA07E-DFB3-48FF-94FF-5555BAF86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31BBA0-4DD9-4CCF-975B-B4C8E727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87FE-D2B0-4CFF-93B7-7D92B5D2D1CF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4794733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86DF4D-BDA5-4DA4-B900-988987AA1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9556E-C5F1-4367-B677-81B514A5601D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B04AE2-3F4E-4C0D-A8CE-A4FE9F6CB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5E56E6-E5FC-4904-8010-D099D5271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0C0E6-436C-4814-BF15-7856AA20804F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28425387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10B49-3DD1-4899-95FB-FE41169C4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F864-6147-4111-9C16-43A8DD27F4A5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4BF31-22E7-4DE7-9337-A2D2B32CE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3D22F-A166-468C-B57C-BB56B568A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8D1F6-3008-4324-B098-8B3224C4CA3A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3243329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C2A69-B6EA-45F7-964E-B2AF575C8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3EE8F-26B7-4E4A-A90E-A00E7B65EB19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D8B18-80CB-488A-9294-A0BA557EC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E129A-CBE2-4C6F-B0DB-33D66C8A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AA138-AEDE-470B-866A-A5683D4D1F2C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23329714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98005-6C83-4CB2-8911-0D26DA1EE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196AE-8BFD-4C2E-92EB-4DB9098618E7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68006-C752-4F5D-A22D-2973CCBC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DC3B1-55D1-4EC8-A6F5-D94C5ECCA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8BD89-FB3F-4128-BF01-C086B4927C2F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174044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888312-1842-4A3B-879B-95E608ACB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3924B-D381-43AD-851D-D8CA4149157A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0A11619-90DC-4322-B091-93FEE97CB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37A87E-0FA0-4A17-9F9D-14359FC4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EF45D-307B-4173-ADB0-E8A1D0EF698C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29361567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8ED01-5F49-4E9F-A405-25BFC579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8B032-EF02-4615-9B95-D3514C305DB8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C7CD7-FBBF-4D94-9B74-5C9544554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169A5-3A63-40BF-9609-83806CF16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14901-3711-43A7-8CF0-632FC617D1A6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10434179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A06F8-4C8A-40B8-8A7D-BECD4C10D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669E7-0D2E-4E07-98B2-8C710EC1743F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52907-50A0-4F7E-8C49-B8704A7C5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E51F4-ED85-4912-A74C-E0B76EEC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FE1C-DEB7-4E22-808E-49202DC4D80F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41143247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1A6979-9F91-40A8-A0FE-AFD676E94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70AA2-43AF-4944-AD63-63E153A58EFE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CD18F8-24FB-4EB8-9A92-961C104D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4F32E0-880D-4CB9-8B59-482C0E7E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C9B80-8EC8-437B-810A-0C886AD905DC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39207625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11DA015-39D0-4974-9032-6F813CAC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832B5-2E0F-447C-9140-0ADA864F6FF8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D91E28F-0491-4DAB-AFE3-4B677D498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79A846-857B-4E88-B00E-327291A9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E9330-617E-4C39-AC40-C315B76F463B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31534396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4B759A6-9DAA-438E-A513-576DABBE3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83F2C-E3E7-4D15-83B0-80E49360F1C6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A977CC-D21B-408D-829B-62475A09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EEA2472-FF56-4B63-9F19-CDBD7F3D1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464E4-7D00-4118-B542-2C28B30F1C91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2357644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87E84AF-0488-4478-B3C9-0888DB37C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16FA2-05B5-4A68-A481-69DE8F0398E5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672E01A-EB37-449E-9790-9DBC0571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BCE0B79-2AC5-4EF2-A0CE-7112F7070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8E063-3C79-4372-9E96-63A757B9578F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4600065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FF00E7-E5C4-4B18-A342-75AAAC0FA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9FE8E-769F-4D4E-AC4E-57F05D9273C0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1A30CC-EA14-4E22-A553-F49397B42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B5CDC2-B70F-48DB-A77C-8B994A2C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C21B6-7A12-402C-B087-8E6B53EEBB3F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38246471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4FD398-B1DC-4488-B836-E8AB98F53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E9953-4BC8-44CE-97A4-D1E88E91C3B6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D6AA52-5E6F-4B50-9DD3-92D02B2C4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97278A-8E3B-44C0-9E56-BD9F51AFD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1BCA3-A0CD-4E64-91B4-0371AB3B8D5C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24067262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80515-62E1-4F9C-90F1-51BB204C1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ED8B6-0339-4D5E-BD89-986944384171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3D21B-3261-468E-AFDE-A4381B6AB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94530-034A-49F7-B250-4B8403E7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CB676-C67F-4C0A-A11B-7C0AE017DC71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28930213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8BC87-108A-420B-905A-FA91AD0EF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DCD03-1BF8-4BF4-B03F-2647A61AA095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BDE8A-7154-400B-8C83-1B524B1AE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A5B79-3CA6-454E-8629-0C1A313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9350B-1CC5-4938-BFC0-6897B1927343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316397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D79B25-22A6-4636-9136-3A59092CD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BC931-B8CB-4595-ADDD-D3C2289E51F4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F02EDC-D92A-46EE-AAE8-810858280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42E3B6-8BDC-4A83-851E-E36241D30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ABF20-D904-4329-BFCC-0E7496EA7291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18435385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68018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16230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0169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9244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9244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7486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56291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8625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6785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1677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4669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543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8E0315-8F49-45D9-B0D0-25237CB7D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303AC-42F2-47F8-8393-0F371AE1871B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216DC9-7821-4224-94E6-1C292A3FA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30FA42-682E-4EB4-BF5B-9FCB47F66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4287-FC62-4F5C-A259-5642004A77CD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8408490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5890"/>
            <a:ext cx="2057400" cy="6408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90"/>
            <a:ext cx="6019800" cy="6408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884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5888"/>
            <a:ext cx="742791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924425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97166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1F3E7-A79C-4A1C-B7EF-9898B136D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CD8E8-13AA-4F32-AB04-CEC9A1D28DDE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ECCDF-8659-4C15-A365-D364A5026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39E59-FF1F-4F79-B2B7-82D6357E0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076C1-5305-4557-8E76-00F46852C061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20978965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4577E-1E2A-493D-9826-1FE8FB4F7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662BB-8AA2-4462-9008-2207BA4C131B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1017B-7AD1-40B1-950F-FD9A093BA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D6148-CBCB-4079-8CC3-B9232B9D6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C73D5-C301-4654-B08F-FAEFD86DCA44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37698276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AC762-97DE-452E-B3CF-5C7C592E4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5C6F3-5194-4562-9B6D-B06AAFB43382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C28FD-D960-4364-99BE-F2FB00FA6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EC10D-1BF3-47EE-89C4-DCCF21EF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B5CBD-2E21-4ABD-9F07-3A6FD257C885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19396364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FE3CD6-84FF-46D4-A2F1-C5AFFB42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A78CF-1DC2-41E9-BFCE-E7C5B17E23D5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9A557A-3499-4A71-80C5-5AE33776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CEFA42-810C-4CFB-A3BD-81289EA2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F27A8-083D-412A-9FB9-5B184A0829AC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25824676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115C5B4-D9FA-4948-AA90-6B4864254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D03F3-E565-41CF-927B-C6B6EE9F9F10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6E93272-75EE-4B23-80F4-089D81C5B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293151-C8A4-4B29-B7F7-94517964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729AF-1F8B-444C-9A56-99C69E5FA02D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15813263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FFB8B79-6287-432D-836E-3A6A5915E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FC62B-D406-4DA7-B89E-84598D167920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CFB5D-9073-4854-A502-1F2FCDC44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59C9F7-BDE7-439C-B8BD-76F7C84A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E5543-5EC1-4973-94CD-C8E1E88B2C99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26149606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F53099A-7A69-4C58-BC6E-68D3D16D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42D87-81AE-482A-A62D-B25523FA2CF3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1E5DF61-2E02-4C78-8B5A-5A2119930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994515-11DA-4190-9A5D-10A659721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4407C-C42D-4D37-AA9F-B738F9111DDC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25749978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61F398-7AE6-4A65-8BCC-76A4983B7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AC8C5-4FD9-4BCB-B2CB-1CFA2949D50B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927D5D-26FF-4577-B91F-DA5FCD17C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127758-60D2-4C0D-83FF-933D2828F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9FC84-9DBA-4D56-BDF9-B1F342E8BFFE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171174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6917A45-A5C6-4EDF-B05D-33D024131F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A84F134-71DB-46A6-9A36-B9EF9F3619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E958E-B277-4D51-A639-648C63729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461C1E-D494-4533-85A1-25449EEF361E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AA407-4AD4-4FAF-997B-6C0CBFCBD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E10FA-ACFE-4712-B9E6-EAB670B5C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FE65696-181B-4441-B5C5-A6A79D7CCB78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>
            <a:extLst>
              <a:ext uri="{FF2B5EF4-FFF2-40B4-BE49-F238E27FC236}">
                <a16:creationId xmlns:a16="http://schemas.microsoft.com/office/drawing/2014/main" id="{8B4DC373-D32B-4FF8-A553-82F8421FA2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title style</a:t>
            </a:r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72562B2D-0D45-438F-8F68-C5F6066D5A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text styles</a:t>
            </a:r>
          </a:p>
          <a:p>
            <a:pPr lvl="1"/>
            <a:r>
              <a:rPr lang="en-US" altLang="nl-BE"/>
              <a:t>Second level</a:t>
            </a:r>
          </a:p>
          <a:p>
            <a:pPr lvl="2"/>
            <a:r>
              <a:rPr lang="en-US" altLang="nl-BE"/>
              <a:t>Third level</a:t>
            </a:r>
          </a:p>
          <a:p>
            <a:pPr lvl="3"/>
            <a:r>
              <a:rPr lang="en-US" altLang="nl-BE"/>
              <a:t>Fourth level</a:t>
            </a:r>
          </a:p>
          <a:p>
            <a:pPr lvl="4"/>
            <a:r>
              <a:rPr lang="en-US" altLang="nl-BE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3737D-FF68-4F99-AED7-D5C940832E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6806A60-AFCA-47FD-8CC0-A985CBA93A2A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C8C04-A430-4947-9060-C1881CE21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B297F-A20C-44F1-9305-4662862C4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A73E189-CDDD-45C3-91F8-0DE732BC3F70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66C09C7-774D-4717-87D7-DEF6376548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7427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et modifiez le titre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2A8061C-C606-4C9D-8299-7B3EEE869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les styles du texte du masque</a:t>
            </a:r>
          </a:p>
          <a:p>
            <a:pPr lvl="1"/>
            <a:r>
              <a:rPr lang="en-US" altLang="en-US"/>
              <a:t>Deuxième niveau</a:t>
            </a:r>
          </a:p>
          <a:p>
            <a:pPr lvl="2"/>
            <a:r>
              <a:rPr lang="en-US" altLang="en-US"/>
              <a:t>Troisième niveau</a:t>
            </a:r>
          </a:p>
          <a:p>
            <a:pPr lvl="3"/>
            <a:r>
              <a:rPr lang="en-US" altLang="en-US"/>
              <a:t>Quatrième niveau</a:t>
            </a:r>
          </a:p>
          <a:p>
            <a:pPr lvl="4"/>
            <a:r>
              <a:rPr lang="en-US" altLang="en-US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D487D579-7CA3-4488-9B58-84F350D985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24420FF7-FCB8-433B-AA23-738F177770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884A6-699E-4F85-895C-217F14467C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A0D81DD-6287-493A-B56F-7F9A2F3EBF24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DAEAE-4AB8-4482-BDDA-C5B4BDFEB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C137-FB27-440B-A330-BA39259B1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1E8A56A-1FC6-4546-B2F9-03D06ECFCDC6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1D0CD14-5AB0-4D0C-A34B-2211B52B36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7427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Cliquez et modifiez le titre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4212BC1-93DF-43AC-8A5C-20CAAB49C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Cliquez pour modifier les styles du texte du masque</a:t>
            </a:r>
          </a:p>
          <a:p>
            <a:pPr lvl="1"/>
            <a:r>
              <a:rPr lang="en-US" altLang="nl-BE"/>
              <a:t>Deuxième niveau</a:t>
            </a:r>
          </a:p>
          <a:p>
            <a:pPr lvl="2"/>
            <a:r>
              <a:rPr lang="en-US" altLang="nl-BE"/>
              <a:t>Troisième niveau</a:t>
            </a:r>
          </a:p>
          <a:p>
            <a:pPr lvl="3"/>
            <a:r>
              <a:rPr lang="en-US" altLang="nl-BE"/>
              <a:t>Quatrième niveau</a:t>
            </a:r>
          </a:p>
          <a:p>
            <a:pPr lvl="4"/>
            <a:r>
              <a:rPr lang="en-US" altLang="nl-BE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  <p:sldLayoutId id="21474841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75BB37E5-C80F-4F88-9C5F-0667ACD5565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B4951299-1253-482E-AEB9-B8CF8A8036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AF387-84E1-40CA-A4A1-10CAF66D65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E38BA7-4B7E-4367-98DA-463BFB9F0C80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A1038-5E9E-40FD-A956-C126CCD0A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2D572-D6AB-41E5-B273-9BA4A7EB1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22ED657-FF79-4433-AAAE-AE65C508BE45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8FB3E8AF-5B8E-4A0D-8F42-95E0035FDC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79D18D7F-1C00-4880-9A1A-46EA0669C5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text styles</a:t>
            </a:r>
          </a:p>
          <a:p>
            <a:pPr lvl="1"/>
            <a:r>
              <a:rPr lang="en-US" altLang="nl-BE"/>
              <a:t>Second level</a:t>
            </a:r>
          </a:p>
          <a:p>
            <a:pPr lvl="2"/>
            <a:r>
              <a:rPr lang="en-US" altLang="nl-BE"/>
              <a:t>Third level</a:t>
            </a:r>
          </a:p>
          <a:p>
            <a:pPr lvl="3"/>
            <a:r>
              <a:rPr lang="en-US" altLang="nl-BE"/>
              <a:t>Fourth level</a:t>
            </a:r>
          </a:p>
          <a:p>
            <a:pPr lvl="4"/>
            <a:r>
              <a:rPr lang="en-US" altLang="nl-BE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4E9C3-AE37-4106-9292-890120CD9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D2B2D6D-49BD-432C-8C4C-653154E110AF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F1361-A7B1-427B-8387-E5E87F766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9E0E8-C9D6-43B0-BC1D-6B57B47A2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79126BF-1CC6-472B-B7B1-2E1231C22B87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4DECCC89-F6D1-4883-A7CB-2ECE4321C3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CCAFD5AC-B318-437E-A8DE-64D5470E54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text styles</a:t>
            </a:r>
          </a:p>
          <a:p>
            <a:pPr lvl="1"/>
            <a:r>
              <a:rPr lang="en-US" altLang="nl-BE"/>
              <a:t>Second level</a:t>
            </a:r>
          </a:p>
          <a:p>
            <a:pPr lvl="2"/>
            <a:r>
              <a:rPr lang="en-US" altLang="nl-BE"/>
              <a:t>Third level</a:t>
            </a:r>
          </a:p>
          <a:p>
            <a:pPr lvl="3"/>
            <a:r>
              <a:rPr lang="en-US" altLang="nl-BE"/>
              <a:t>Fourth level</a:t>
            </a:r>
          </a:p>
          <a:p>
            <a:pPr lvl="4"/>
            <a:r>
              <a:rPr lang="en-US" altLang="nl-BE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66B7F-8DE3-47B9-96C6-8CA3269E7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C394661-74AD-488F-A5F5-B82E4C6BCB0B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9C451-CBEC-4E39-AF51-9A618058A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CD44C-8B06-4C85-8B4D-A3B8CB908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E446895-B6A7-40C3-B020-7BA68E797EDC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9C52E03-114A-42F5-942D-6583FAE08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7427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et modifiez le titre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EC81A19-B669-48D2-B87B-C17D0221A6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les styles du texte du masque</a:t>
            </a:r>
          </a:p>
          <a:p>
            <a:pPr lvl="1"/>
            <a:r>
              <a:rPr lang="en-US" altLang="en-US"/>
              <a:t>Deuxième niveau</a:t>
            </a:r>
          </a:p>
          <a:p>
            <a:pPr lvl="2"/>
            <a:r>
              <a:rPr lang="en-US" altLang="en-US"/>
              <a:t>Troisième niveau</a:t>
            </a:r>
          </a:p>
          <a:p>
            <a:pPr lvl="3"/>
            <a:r>
              <a:rPr lang="en-US" altLang="en-US"/>
              <a:t>Quatrième niveau</a:t>
            </a:r>
          </a:p>
          <a:p>
            <a:pPr lvl="4"/>
            <a:r>
              <a:rPr lang="en-US" altLang="en-US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  <p:sldLayoutId id="214748421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900"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>
            <a:extLst>
              <a:ext uri="{FF2B5EF4-FFF2-40B4-BE49-F238E27FC236}">
                <a16:creationId xmlns:a16="http://schemas.microsoft.com/office/drawing/2014/main" id="{4E17F828-BF6E-4C60-A43F-D49CEE9CE92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title style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54DAE3F5-8D1E-466B-A7EA-494DDB2645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text styles</a:t>
            </a:r>
          </a:p>
          <a:p>
            <a:pPr lvl="1"/>
            <a:r>
              <a:rPr lang="en-US" altLang="nl-BE"/>
              <a:t>Second level</a:t>
            </a:r>
          </a:p>
          <a:p>
            <a:pPr lvl="2"/>
            <a:r>
              <a:rPr lang="en-US" altLang="nl-BE"/>
              <a:t>Third level</a:t>
            </a:r>
          </a:p>
          <a:p>
            <a:pPr lvl="3"/>
            <a:r>
              <a:rPr lang="en-US" altLang="nl-BE"/>
              <a:t>Fourth level</a:t>
            </a:r>
          </a:p>
          <a:p>
            <a:pPr lvl="4"/>
            <a:r>
              <a:rPr lang="en-US" altLang="nl-BE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C515F-DDE5-41DA-A2C0-DC94368B3C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D61CF7E-1175-4987-A83E-F30D70C28A92}" type="datetimeFigureOut">
              <a:rPr lang="nl-BE"/>
              <a:pPr>
                <a:defRPr/>
              </a:pPr>
              <a:t>7/05/2020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38AD7-B7B6-4438-B34A-3F0B45526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8948C-7E15-4AE1-9433-236887E17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A6E1F83-A74A-4ED8-A7E4-64695A80FC38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5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>
            <a:extLst>
              <a:ext uri="{FF2B5EF4-FFF2-40B4-BE49-F238E27FC236}">
                <a16:creationId xmlns:a16="http://schemas.microsoft.com/office/drawing/2014/main" id="{1FD6532E-8A02-4EFA-9B74-71702DA1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13" y="133350"/>
            <a:ext cx="8574087" cy="723900"/>
          </a:xfrm>
        </p:spPr>
        <p:txBody>
          <a:bodyPr/>
          <a:lstStyle/>
          <a:p>
            <a:pPr eaLnBrk="1" hangingPunct="1"/>
            <a:r>
              <a:rPr lang="fr-BE" altLang="en-US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Europska unija: 446 milijuna ljudi – 278 država</a:t>
            </a:r>
            <a:br>
              <a:rPr lang="fr-BE" altLang="en-US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altLang="en-US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C7A8F6-883B-BE43-94C2-5F79EBA3F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63" y="733242"/>
            <a:ext cx="6322875" cy="61247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>
            <a:extLst>
              <a:ext uri="{FF2B5EF4-FFF2-40B4-BE49-F238E27FC236}">
                <a16:creationId xmlns:a16="http://schemas.microsoft.com/office/drawing/2014/main" id="{494835D1-1E65-469E-904A-255E5C0F3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23900"/>
          </a:xfrm>
        </p:spPr>
        <p:txBody>
          <a:bodyPr/>
          <a:lstStyle/>
          <a:p>
            <a:pPr eaLnBrk="1" hangingPunct="1"/>
            <a:r>
              <a:rPr lang="en-GB" altLang="en-US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Koliko ljudi živi u Europskoj uniji? </a:t>
            </a:r>
            <a:endParaRPr lang="nl-BE" altLang="nl-BE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963" name="Text Box 7">
            <a:extLst>
              <a:ext uri="{FF2B5EF4-FFF2-40B4-BE49-F238E27FC236}">
                <a16:creationId xmlns:a16="http://schemas.microsoft.com/office/drawing/2014/main" id="{43AF619A-B0FB-4D73-AF56-0C8DB12E2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1035050"/>
            <a:ext cx="46418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rgbClr val="359AC2"/>
                </a:solidFill>
                <a:latin typeface="Verdana" panose="020B0604030504040204" pitchFamily="34" charset="0"/>
              </a:rPr>
              <a:t>Broj</a:t>
            </a:r>
            <a:r>
              <a:rPr lang="en-US" altLang="en-US" sz="1800" dirty="0">
                <a:solidFill>
                  <a:srgbClr val="359AC2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800" dirty="0" err="1">
                <a:solidFill>
                  <a:srgbClr val="359AC2"/>
                </a:solidFill>
                <a:latin typeface="Verdana" panose="020B0604030504040204" pitchFamily="34" charset="0"/>
              </a:rPr>
              <a:t>stanovnika</a:t>
            </a:r>
            <a:r>
              <a:rPr lang="en-US" altLang="en-US" sz="1800" dirty="0">
                <a:solidFill>
                  <a:srgbClr val="359AC2"/>
                </a:solidFill>
                <a:latin typeface="Verdana" panose="020B0604030504040204" pitchFamily="34" charset="0"/>
              </a:rPr>
              <a:t> u </a:t>
            </a:r>
            <a:r>
              <a:rPr lang="en-US" altLang="en-US" sz="1800" dirty="0" err="1">
                <a:solidFill>
                  <a:srgbClr val="359AC2"/>
                </a:solidFill>
                <a:latin typeface="Verdana" panose="020B0604030504040204" pitchFamily="34" charset="0"/>
              </a:rPr>
              <a:t>milijunima</a:t>
            </a:r>
            <a:r>
              <a:rPr lang="en-US" altLang="en-US" sz="1800" dirty="0">
                <a:solidFill>
                  <a:srgbClr val="359AC2"/>
                </a:solidFill>
                <a:latin typeface="Verdana" panose="020B0604030504040204" pitchFamily="34" charset="0"/>
              </a:rPr>
              <a:t> (2019.)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rgbClr val="359AC2"/>
                </a:solidFill>
                <a:latin typeface="Verdana" panose="020B0604030504040204" pitchFamily="34" charset="0"/>
              </a:rPr>
              <a:t>ukupno</a:t>
            </a:r>
            <a:r>
              <a:rPr lang="en-US" altLang="en-US" sz="1800" dirty="0">
                <a:solidFill>
                  <a:srgbClr val="359AC2"/>
                </a:solidFill>
                <a:latin typeface="Verdana" panose="020B0604030504040204" pitchFamily="34" charset="0"/>
              </a:rPr>
              <a:t> 446 </a:t>
            </a:r>
            <a:r>
              <a:rPr lang="en-US" altLang="en-US" sz="1800" dirty="0" err="1">
                <a:solidFill>
                  <a:srgbClr val="359AC2"/>
                </a:solidFill>
                <a:latin typeface="Verdana" panose="020B0604030504040204" pitchFamily="34" charset="0"/>
              </a:rPr>
              <a:t>milijuna</a:t>
            </a:r>
            <a:endParaRPr lang="en-US" altLang="en-US" sz="1800" dirty="0">
              <a:solidFill>
                <a:srgbClr val="359AC2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/>
        </p:nvGraphicFramePr>
        <p:xfrm>
          <a:off x="628650" y="1660302"/>
          <a:ext cx="8110539" cy="4652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>
            <a:extLst>
              <a:ext uri="{FF2B5EF4-FFF2-40B4-BE49-F238E27FC236}">
                <a16:creationId xmlns:a16="http://schemas.microsoft.com/office/drawing/2014/main" id="{88C93013-DD7C-4158-ABE5-EA320DCAC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23900"/>
          </a:xfrm>
        </p:spPr>
        <p:txBody>
          <a:bodyPr/>
          <a:lstStyle/>
          <a:p>
            <a:pPr eaLnBrk="1" hangingPunct="1"/>
            <a:r>
              <a:rPr lang="hr-H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Europsko gospodarstvo: zajedno smo jači </a:t>
            </a:r>
          </a:p>
        </p:txBody>
      </p:sp>
      <p:sp>
        <p:nvSpPr>
          <p:cNvPr id="34819" name="Content Placeholder 4">
            <a:extLst>
              <a:ext uri="{FF2B5EF4-FFF2-40B4-BE49-F238E27FC236}">
                <a16:creationId xmlns:a16="http://schemas.microsoft.com/office/drawing/2014/main" id="{4D8D0B94-DF5D-448C-B132-9E0BCF2E4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1470025"/>
            <a:ext cx="7886700" cy="12033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hr-HR" sz="180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2008.: početak svjetske financijske krize u Sjedinjenim Američkim Državama.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hr-HR" sz="180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Koordinirani odgovor europskih čelnika: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nl-BE" altLang="nl-BE" sz="1800" dirty="0">
              <a:solidFill>
                <a:srgbClr val="359AC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540" name="Content Placeholder 3">
            <a:extLst>
              <a:ext uri="{FF2B5EF4-FFF2-40B4-BE49-F238E27FC236}">
                <a16:creationId xmlns:a16="http://schemas.microsoft.com/office/drawing/2014/main" id="{93604BA1-1D54-495C-8B50-DA166990E57C}"/>
              </a:ext>
            </a:extLst>
          </p:cNvPr>
          <p:cNvSpPr>
            <a:spLocks noGrp="1"/>
          </p:cNvSpPr>
          <p:nvPr/>
        </p:nvSpPr>
        <p:spPr bwMode="auto">
          <a:xfrm>
            <a:off x="900113" y="2673350"/>
            <a:ext cx="7043737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hr-HR" sz="1400" b="1">
                <a:solidFill>
                  <a:srgbClr val="595959"/>
                </a:solidFill>
                <a:latin typeface="Verdana" pitchFamily="34" charset="0"/>
              </a:rPr>
              <a:t>Odlučnost da se sačuva euro i financijska stabilnost 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hr-HR" sz="1400" b="1">
                <a:solidFill>
                  <a:srgbClr val="595959"/>
                </a:solidFill>
                <a:latin typeface="Verdana" pitchFamily="34" charset="0"/>
              </a:rPr>
              <a:t>Novi alati za upravljanje krizom i reforme pravila: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hr-HR" sz="1400">
                <a:solidFill>
                  <a:srgbClr val="595959"/>
                </a:solidFill>
                <a:latin typeface="Verdana" pitchFamily="34" charset="0"/>
              </a:rPr>
              <a:t>	Europski stabilizacijski mehanizam: fond za pomoć zemljama u izvanrednim gospodarskim problemima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hr-HR" sz="1400">
                <a:solidFill>
                  <a:srgbClr val="595959"/>
                </a:solidFill>
                <a:latin typeface="Verdana" pitchFamily="34" charset="0"/>
              </a:rPr>
              <a:t>	Novi zakoni za stabilnost banaka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hr-HR" sz="1400">
                <a:solidFill>
                  <a:srgbClr val="595959"/>
                </a:solidFill>
                <a:latin typeface="Verdana" pitchFamily="34" charset="0"/>
              </a:rPr>
              <a:t>	Bankarska unija: financijska nadzorna tijela na razini Europske unije i mehanizam za zatvaranje neuspješnih banaka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hr-HR" sz="1400" b="1">
                <a:solidFill>
                  <a:srgbClr val="595959"/>
                </a:solidFill>
                <a:latin typeface="Verdana" pitchFamily="34" charset="0"/>
              </a:rPr>
              <a:t>Bolje gospodarsko upravljanje: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hr-HR" sz="1400">
                <a:solidFill>
                  <a:srgbClr val="595959"/>
                </a:solidFill>
                <a:latin typeface="Verdana" pitchFamily="34" charset="0"/>
              </a:rPr>
              <a:t>	Europski semestar: godišnji postupak koordinacije javnih proračuna
</a:t>
            </a:r>
            <a:br>
              <a:rPr lang="hr-HR" sz="1400">
                <a:solidFill>
                  <a:srgbClr val="595959"/>
                </a:solidFill>
                <a:latin typeface="Verdana" pitchFamily="34" charset="0"/>
              </a:rPr>
            </a:br>
            <a:endParaRPr lang="hr-HR" sz="1400">
              <a:solidFill>
                <a:srgbClr val="595959"/>
              </a:solidFill>
              <a:latin typeface="Verdana" pitchFamily="34" charset="0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hr-HR" sz="1400">
                <a:solidFill>
                  <a:srgbClr val="595959"/>
                </a:solidFill>
                <a:latin typeface="Verdana" pitchFamily="34" charset="0"/>
              </a:rPr>
              <a:t>	Pakt Euro plus, „Fiskalni ugovor”: međusobno obvezivanje na održavanje zdravih javnih financija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>
            <a:extLst>
              <a:ext uri="{FF2B5EF4-FFF2-40B4-BE49-F238E27FC236}">
                <a16:creationId xmlns:a16="http://schemas.microsoft.com/office/drawing/2014/main" id="{0A831EB6-FC7C-4C80-99D5-0C28EC90B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" y="0"/>
            <a:ext cx="7604125" cy="723900"/>
          </a:xfrm>
        </p:spPr>
        <p:txBody>
          <a:bodyPr/>
          <a:lstStyle/>
          <a:p>
            <a:pPr eaLnBrk="1" hangingPunct="1"/>
            <a:r>
              <a:rPr lang="hr-H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ulaganja za Europu</a:t>
            </a:r>
          </a:p>
        </p:txBody>
      </p:sp>
      <p:sp>
        <p:nvSpPr>
          <p:cNvPr id="35843" name="Content Placeholder 4">
            <a:extLst>
              <a:ext uri="{FF2B5EF4-FFF2-40B4-BE49-F238E27FC236}">
                <a16:creationId xmlns:a16="http://schemas.microsoft.com/office/drawing/2014/main" id="{599E711A-46C7-4892-8A57-C0386D121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888" y="1284288"/>
            <a:ext cx="7010400" cy="6096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hr-HR" sz="1800">
                <a:solidFill>
                  <a:srgbClr val="359AC2"/>
                </a:solidFill>
                <a:latin typeface="Verdana" panose="020B0604030504040204" pitchFamily="34" charset="0"/>
              </a:rPr>
              <a:t>Europski fond za strateška ulaganja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4FD377E-1BD5-4EE9-A3EF-32215ED30FC7}"/>
              </a:ext>
            </a:extLst>
          </p:cNvPr>
          <p:cNvSpPr>
            <a:spLocks noGrp="1"/>
          </p:cNvSpPr>
          <p:nvPr/>
        </p:nvSpPr>
        <p:spPr>
          <a:xfrm>
            <a:off x="814388" y="1635125"/>
            <a:ext cx="7324725" cy="4937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130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05593" y="1787236"/>
            <a:ext cx="684137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ulaganja za Europu, donesen u studenome 2014., koristi se državnim jamstvima za poticanje privatnih ulaganja. </a:t>
            </a:r>
          </a:p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pomoću </a:t>
            </a:r>
            <a:r>
              <a:rPr lang="hr-H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Europskog fonda za strateška ulaganja</a:t>
            </a:r>
            <a:r>
              <a:rPr lang="hr-H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 okviru plana već je mobilizirano 439 milijardi eura (do listopada 2019.), čime su premašena očekivanja. </a:t>
            </a:r>
          </a:p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Ulaganja u okviru plana pružila su potporu otvaranju 1,1 milijuna radnih mjesta, a ta bi brojka trebala narasti na 1,7 milijuna do 2022. </a:t>
            </a:r>
          </a:p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Više od milijun malih i srednjih poduzeća trebao bi iskoristiti bolji pristup financiranju, a plan je pomogao potaknuti bruto domaći proizvod EU-a za 0.60.9%.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>
            <a:extLst>
              <a:ext uri="{FF2B5EF4-FFF2-40B4-BE49-F238E27FC236}">
                <a16:creationId xmlns:a16="http://schemas.microsoft.com/office/drawing/2014/main" id="{9ECF19A0-104C-40BA-B39E-91E36190A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23900"/>
          </a:xfrm>
        </p:spPr>
        <p:txBody>
          <a:bodyPr/>
          <a:lstStyle/>
          <a:p>
            <a:pPr eaLnBrk="1" hangingPunct="1"/>
            <a:r>
              <a:rPr lang="hr-H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Bankarska unija: sigurne i pouzdane banke</a:t>
            </a:r>
          </a:p>
        </p:txBody>
      </p:sp>
      <p:sp>
        <p:nvSpPr>
          <p:cNvPr id="37891" name="Content Placeholder 4">
            <a:extLst>
              <a:ext uri="{FF2B5EF4-FFF2-40B4-BE49-F238E27FC236}">
                <a16:creationId xmlns:a16="http://schemas.microsoft.com/office/drawing/2014/main" id="{916CF4A7-0479-4F46-9BF7-C63D794C7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260475"/>
            <a:ext cx="6243638" cy="43338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hr-HR" sz="180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Odgovor EU-a na financijsku krizu: 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nl-BE" altLang="nl-BE" sz="1800" dirty="0">
              <a:solidFill>
                <a:srgbClr val="359AC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4E002E4-588E-4BF3-BEB1-BD3B8532DE90}"/>
              </a:ext>
            </a:extLst>
          </p:cNvPr>
          <p:cNvSpPr>
            <a:spLocks noGrp="1"/>
          </p:cNvSpPr>
          <p:nvPr/>
        </p:nvSpPr>
        <p:spPr>
          <a:xfrm>
            <a:off x="3173413" y="1930400"/>
            <a:ext cx="5487987" cy="4171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400" b="1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Pravilnik</a:t>
            </a:r>
            <a:r>
              <a:rPr lang="hr-HR" sz="140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: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r-HR" sz="140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Novi zakoni koji jamče da će banke imati dovoljno kapitala i bolje upravljati rizicima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1400" b="1" dirty="0">
              <a:solidFill>
                <a:prstClr val="black">
                  <a:lumMod val="65000"/>
                  <a:lumOff val="35000"/>
                </a:prstClr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hr-HR" sz="1400" b="1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Nadzor: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r-HR" sz="140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Europska središnja banka nadzire približno 130 najvažnijih banaka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r-HR" sz="140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Nadzornici nacionalnih banaka međusobno blisko surađuju</a:t>
            </a:r>
          </a:p>
          <a:p>
            <a:pPr>
              <a:buFontTx/>
              <a:buChar char="-"/>
              <a:defRPr/>
            </a:pPr>
            <a:endParaRPr lang="en-GB" sz="1400" dirty="0">
              <a:solidFill>
                <a:prstClr val="black">
                  <a:lumMod val="65000"/>
                  <a:lumOff val="35000"/>
                </a:prstClr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hr-HR" sz="1400" b="1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Rješenje:</a:t>
            </a:r>
            <a:r>
              <a:rPr lang="hr-HR" sz="140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r-HR" sz="140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Jedinstveni odbor za donošenje odluka na razini Europe može odlučiti da pokrene proces zatvaranja neuspješne banke.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r-HR" sz="140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Kao potpora služi fond u koji same banke uplaćuju sredstva, čime se jamči da porezni obveznici neće morati snositi troškove.</a:t>
            </a:r>
          </a:p>
        </p:txBody>
      </p:sp>
      <p:pic>
        <p:nvPicPr>
          <p:cNvPr id="37893" name="Picture 1">
            <a:extLst>
              <a:ext uri="{FF2B5EF4-FFF2-40B4-BE49-F238E27FC236}">
                <a16:creationId xmlns:a16="http://schemas.microsoft.com/office/drawing/2014/main" id="{48A78334-ED80-4234-87C3-9D8D51A0E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2079625"/>
            <a:ext cx="2092325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>
            <a:extLst>
              <a:ext uri="{FF2B5EF4-FFF2-40B4-BE49-F238E27FC236}">
                <a16:creationId xmlns:a16="http://schemas.microsoft.com/office/drawing/2014/main" id="{7BB7B92F-73F1-4F7B-AC8C-0B0F9D963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-1588"/>
            <a:ext cx="7886700" cy="723901"/>
          </a:xfrm>
        </p:spPr>
        <p:txBody>
          <a:bodyPr/>
          <a:lstStyle/>
          <a:p>
            <a:pPr eaLnBrk="1" hangingPunct="1"/>
            <a:r>
              <a:rPr lang="hr-H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Kako EU troši svoj novac?</a:t>
            </a:r>
          </a:p>
        </p:txBody>
      </p:sp>
      <p:sp>
        <p:nvSpPr>
          <p:cNvPr id="41988" name="TextBox 4">
            <a:extLst>
              <a:ext uri="{FF2B5EF4-FFF2-40B4-BE49-F238E27FC236}">
                <a16:creationId xmlns:a16="http://schemas.microsoft.com/office/drawing/2014/main" id="{AED61713-7A36-47BD-974D-CD4A476A3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5694363"/>
            <a:ext cx="70500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Godišnji proračun EU-a u 2018. iznosio je oko 160 milijardi eura - velika apsolutna suma, ali samo oko 1% bogatstva koje generiraju gospodarstva država članica svake godine.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A2308D35-1136-4C97-910D-7973E9D7C6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3400" y="1032669"/>
            <a:ext cx="5993578" cy="435133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3">
            <a:extLst>
              <a:ext uri="{FF2B5EF4-FFF2-40B4-BE49-F238E27FC236}">
                <a16:creationId xmlns:a16="http://schemas.microsoft.com/office/drawing/2014/main" id="{9C35D14E-1E7E-4C6A-AA5A-7C698F274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23900"/>
          </a:xfrm>
        </p:spPr>
        <p:txBody>
          <a:bodyPr/>
          <a:lstStyle/>
          <a:p>
            <a:pPr eaLnBrk="1" hangingPunct="1"/>
            <a:r>
              <a:rPr lang="hr-H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Klimatske promjene – ambiciozni ciljevi EU-a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0076512F-CC53-4709-8DFD-125905385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555" y="1710766"/>
            <a:ext cx="2954705" cy="26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buNone/>
              <a:defRPr/>
            </a:pPr>
            <a:r>
              <a:rPr lang="hr-HR" sz="1200" dirty="0">
                <a:solidFill>
                  <a:srgbClr val="595959"/>
                </a:solidFill>
                <a:latin typeface="Verdana" panose="020B0604030504040204" pitchFamily="34" charset="0"/>
              </a:rPr>
              <a:t>Postati prvi klimatski neutralan kontinent u svijetu do 2050. najveći je izazov i prilika našeg doba. Kako bi to postigla, Europska komisija predstavila je </a:t>
            </a:r>
            <a:r>
              <a:rPr lang="hr-HR" sz="1200" b="1" dirty="0">
                <a:solidFill>
                  <a:srgbClr val="595959"/>
                </a:solidFill>
                <a:latin typeface="Verdana" panose="020B0604030504040204" pitchFamily="34" charset="0"/>
              </a:rPr>
              <a:t>europski zeleni plan</a:t>
            </a:r>
            <a:r>
              <a:rPr lang="hr-HR" sz="1200" dirty="0">
                <a:solidFill>
                  <a:srgbClr val="595959"/>
                </a:solidFill>
                <a:latin typeface="Verdana" panose="020B0604030504040204" pitchFamily="34" charset="0"/>
              </a:rPr>
              <a:t> u prosincu 2019.</a:t>
            </a:r>
          </a:p>
          <a:p>
            <a:pPr marL="0" indent="0" algn="just" eaLnBrk="1" hangingPunct="1">
              <a:lnSpc>
                <a:spcPct val="100000"/>
              </a:lnSpc>
              <a:buNone/>
              <a:defRPr/>
            </a:pPr>
            <a:r>
              <a:rPr lang="hr-HR" sz="1200" dirty="0">
                <a:solidFill>
                  <a:srgbClr val="595959"/>
                </a:solidFill>
                <a:latin typeface="Verdana" panose="020B0604030504040204" pitchFamily="34" charset="0"/>
              </a:rPr>
              <a:t>Zeleni plan sastavni je dio strategije Komisije za provedbu UN-ova Programa održivog razvoja do 2030. i ciljeva održivog razvoja.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818BD26D-3F74-4FCD-87A7-1B3E52F96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763" y="1103660"/>
            <a:ext cx="7578725" cy="39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hr-HR" sz="1600" b="1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Veće klimatske ambicije EU-a za 2030. i 2050. </a:t>
            </a:r>
          </a:p>
        </p:txBody>
      </p:sp>
      <p:sp>
        <p:nvSpPr>
          <p:cNvPr id="41989" name="TextBox 1">
            <a:extLst>
              <a:ext uri="{FF2B5EF4-FFF2-40B4-BE49-F238E27FC236}">
                <a16:creationId xmlns:a16="http://schemas.microsoft.com/office/drawing/2014/main" id="{93A72560-B943-499D-B6BD-776DF674A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325" y="6391275"/>
            <a:ext cx="1270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8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825" y="1710767"/>
            <a:ext cx="4504525" cy="278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6120" y="4581743"/>
            <a:ext cx="7551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Komisija će do ožujka 2020. predložiti prvi europski propis o klimi. Time će se u zakonodavstvo ugraditi cilj klimatske neutralnosti za 2050. </a:t>
            </a:r>
          </a:p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 je već započeo s modernizacijom i preobrazbom gospodarstva za postizanje klimatske neutralnosti. Emisije stakleničkih plinova smanjile su se za 23 % u razdoblju od 1990. do 2018., a gospodarstvo je poraslo za 61 %. </a:t>
            </a:r>
          </a:p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Komisija će do ljeta 2020. predstaviti plan procjene učinka koji se odnosi na povećanje ciljne vrijednosti smanjenja emisija stakleničkih plinova u EU-u na najmanje 50 % i prema 55 % za 2030. u usporedbi s 1990. na odgovoran način.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7DB62FC-B139-4C02-836B-22E656DF1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8"/>
            <a:ext cx="7427913" cy="504825"/>
          </a:xfrm>
        </p:spPr>
        <p:txBody>
          <a:bodyPr/>
          <a:lstStyle/>
          <a:p>
            <a:pPr eaLnBrk="1" hangingPunct="1"/>
            <a:r>
              <a:rPr lang="hr-H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 – jedinstvena valuta za Europljane 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C2B637C4-CA66-4FE2-98D5-30605E8B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3744913"/>
            <a:ext cx="25685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000" dirty="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92F9B7DD-081B-49BD-AA3B-B34A3B3D5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5" y="3889376"/>
            <a:ext cx="25685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000" dirty="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FDC503-145E-4920-8BB7-25EEC4C3F2B1}"/>
              </a:ext>
            </a:extLst>
          </p:cNvPr>
          <p:cNvSpPr txBox="1"/>
          <p:nvPr/>
        </p:nvSpPr>
        <p:spPr>
          <a:xfrm>
            <a:off x="611188" y="1773238"/>
            <a:ext cx="374332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>
                <a:solidFill>
                  <a:srgbClr val="359AC2"/>
                </a:solidFill>
                <a:latin typeface="Verdana"/>
              </a:rPr>
              <a:t>Zašto euro?</a:t>
            </a:r>
          </a:p>
          <a:p>
            <a:pPr>
              <a:defRPr/>
            </a:pPr>
            <a:endParaRPr lang="en-US" sz="1200" dirty="0">
              <a:solidFill>
                <a:srgbClr val="000000">
                  <a:lumMod val="65000"/>
                  <a:lumOff val="35000"/>
                </a:srgbClr>
              </a:solidFill>
              <a:latin typeface="Verdana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r-HR" sz="120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Nema rizika od fluktuacije i troška pri konverziji strane valute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sz="1200" dirty="0">
              <a:solidFill>
                <a:srgbClr val="000000">
                  <a:lumMod val="65000"/>
                  <a:lumOff val="35000"/>
                </a:srgbClr>
              </a:solidFill>
              <a:latin typeface="Verdana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r-HR" sz="120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Više izbora za potrošače i stabilne cijene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sz="1200" dirty="0">
              <a:solidFill>
                <a:srgbClr val="000000">
                  <a:lumMod val="65000"/>
                  <a:lumOff val="35000"/>
                </a:srgbClr>
              </a:solidFill>
              <a:latin typeface="Verdana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r-HR" sz="120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Tješnja gospodarska suradnja među članicama EU-a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8208BE-616B-4FDF-9CB3-998513AA93C4}"/>
              </a:ext>
            </a:extLst>
          </p:cNvPr>
          <p:cNvSpPr txBox="1"/>
          <p:nvPr/>
        </p:nvSpPr>
        <p:spPr>
          <a:xfrm>
            <a:off x="611188" y="4065588"/>
            <a:ext cx="3529012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>
                <a:solidFill>
                  <a:srgbClr val="359AC2"/>
                </a:solidFill>
                <a:latin typeface="Verdana"/>
              </a:rPr>
              <a:t>Može se koristiti svugdje u eurozoni</a:t>
            </a:r>
          </a:p>
          <a:p>
            <a:pPr>
              <a:defRPr/>
            </a:pPr>
            <a:endParaRPr lang="en-US" sz="1200" dirty="0">
              <a:solidFill>
                <a:srgbClr val="333399"/>
              </a:solidFill>
              <a:latin typeface="Verdana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r-HR" sz="120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Kovanice: jedna strana s nacionalnim simbolima, druga strana zajednička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rgbClr val="000000">
                  <a:lumMod val="65000"/>
                  <a:lumOff val="35000"/>
                </a:srgbClr>
              </a:solidFill>
              <a:latin typeface="Verdana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r-HR" sz="120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Novčanice: nemaju stranu s nacionalnim simbolima</a:t>
            </a:r>
          </a:p>
        </p:txBody>
      </p:sp>
      <p:pic>
        <p:nvPicPr>
          <p:cNvPr id="46088" name="Picture 1">
            <a:extLst>
              <a:ext uri="{FF2B5EF4-FFF2-40B4-BE49-F238E27FC236}">
                <a16:creationId xmlns:a16="http://schemas.microsoft.com/office/drawing/2014/main" id="{72F7000E-C71B-4275-899B-FA0AEC3B2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17" y="4105276"/>
            <a:ext cx="3060493" cy="19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5D2D29-DE60-48EA-9CD7-F96541433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91" y="743503"/>
            <a:ext cx="3880485" cy="325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17B4D787-1E86-4A38-BF26-1A388DD73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048" y="3611299"/>
            <a:ext cx="25685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1000" b="0">
                <a:solidFill>
                  <a:srgbClr val="595959"/>
                </a:solidFill>
              </a:rPr>
              <a:t>Zemlje EU-a u kojima se koristi euro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2C5BDEE-59F1-485B-918C-946DAC3C8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047" y="3818467"/>
            <a:ext cx="25685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1000" b="0">
                <a:solidFill>
                  <a:srgbClr val="595959"/>
                </a:solidFill>
              </a:rPr>
              <a:t>Zemlje EU-a u kojima se ne koristi euro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5041714E-0278-461B-8DB3-EA979DB6D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0"/>
            <a:ext cx="7886700" cy="723900"/>
          </a:xfrm>
        </p:spPr>
        <p:txBody>
          <a:bodyPr/>
          <a:lstStyle/>
          <a:p>
            <a:pPr eaLnBrk="1" hangingPunct="1"/>
            <a:r>
              <a:rPr lang="hr-H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Jedinstveno tržište: sloboda izbora</a:t>
            </a:r>
          </a:p>
        </p:txBody>
      </p:sp>
      <p:sp>
        <p:nvSpPr>
          <p:cNvPr id="48131" name="Text Placeholder 4">
            <a:extLst>
              <a:ext uri="{FF2B5EF4-FFF2-40B4-BE49-F238E27FC236}">
                <a16:creationId xmlns:a16="http://schemas.microsoft.com/office/drawing/2014/main" id="{EBF43261-FC67-4DA5-A4A2-E12A13F923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06888" y="3721100"/>
            <a:ext cx="3887787" cy="376238"/>
          </a:xfrm>
        </p:spPr>
        <p:txBody>
          <a:bodyPr anchor="t"/>
          <a:lstStyle/>
          <a:p>
            <a:pPr eaLnBrk="1" hangingPunct="1"/>
            <a:r>
              <a:rPr lang="hr-HR" sz="1800" b="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Rezultati jedinstvenog tržišta: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10CCFA-4CB8-4101-98AB-5FD1741366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6888" y="4203700"/>
            <a:ext cx="3887787" cy="13620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hr-HR" sz="1300">
                <a:solidFill>
                  <a:srgbClr val="595959"/>
                </a:solidFill>
                <a:latin typeface="Verdana" panose="020B0604030504040204" pitchFamily="34" charset="0"/>
              </a:rPr>
              <a:t>znatna smanjenja cijena mnogih proizvoda i usluga, uključujući zrakoplovne karte i telefonske pozive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hr-HR" sz="1300">
                <a:solidFill>
                  <a:srgbClr val="595959"/>
                </a:solidFill>
                <a:latin typeface="Verdana" panose="020B0604030504040204" pitchFamily="34" charset="0"/>
              </a:rPr>
              <a:t>veći izbor za potrošače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hr-HR" sz="1300">
                <a:solidFill>
                  <a:srgbClr val="595959"/>
                </a:solidFill>
                <a:latin typeface="Verdana" panose="020B0604030504040204" pitchFamily="34" charset="0"/>
              </a:rPr>
              <a:t>milijuni novih radnih mjesta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hr-HR" sz="1300">
                <a:solidFill>
                  <a:srgbClr val="595959"/>
                </a:solidFill>
                <a:latin typeface="Verdana" panose="020B0604030504040204" pitchFamily="34" charset="0"/>
              </a:rPr>
              <a:t>više mogućnosti za poduzeća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en-GB" altLang="nl-BE" sz="12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48133" name="Text Placeholder 4">
            <a:extLst>
              <a:ext uri="{FF2B5EF4-FFF2-40B4-BE49-F238E27FC236}">
                <a16:creationId xmlns:a16="http://schemas.microsoft.com/office/drawing/2014/main" id="{0B751939-D242-435A-B40C-4831481AD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06888" y="1854200"/>
            <a:ext cx="3887787" cy="376238"/>
          </a:xfrm>
        </p:spPr>
        <p:txBody>
          <a:bodyPr anchor="t"/>
          <a:lstStyle/>
          <a:p>
            <a:pPr eaLnBrk="1" hangingPunct="1">
              <a:lnSpc>
                <a:spcPct val="70000"/>
              </a:lnSpc>
            </a:pPr>
            <a:r>
              <a:rPr lang="hr-HR" sz="1800" b="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Četiri slobode kretanja za:</a:t>
            </a:r>
            <a:r>
              <a:rPr lang="hr-HR" sz="800" b="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r-HR" sz="800" b="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hr-HR" sz="800" b="0">
              <a:solidFill>
                <a:srgbClr val="359AC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134" name="Content Placeholder 5">
            <a:extLst>
              <a:ext uri="{FF2B5EF4-FFF2-40B4-BE49-F238E27FC236}">
                <a16:creationId xmlns:a16="http://schemas.microsoft.com/office/drawing/2014/main" id="{B2953677-1725-45C8-B816-152C00882D33}"/>
              </a:ext>
            </a:extLst>
          </p:cNvPr>
          <p:cNvSpPr txBox="1">
            <a:spLocks/>
          </p:cNvSpPr>
          <p:nvPr/>
        </p:nvSpPr>
        <p:spPr bwMode="auto">
          <a:xfrm>
            <a:off x="4306888" y="2335213"/>
            <a:ext cx="3887787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r-HR" sz="1200">
                <a:solidFill>
                  <a:srgbClr val="595959"/>
                </a:solidFill>
                <a:latin typeface="Verdana" panose="020B0604030504040204" pitchFamily="34" charset="0"/>
              </a:rPr>
              <a:t>robu</a:t>
            </a:r>
          </a:p>
          <a:p>
            <a:pPr eaLnBrk="1" hangingPunct="1"/>
            <a:r>
              <a:rPr lang="hr-HR" sz="1200">
                <a:solidFill>
                  <a:srgbClr val="595959"/>
                </a:solidFill>
                <a:latin typeface="Verdana" panose="020B0604030504040204" pitchFamily="34" charset="0"/>
              </a:rPr>
              <a:t>usluge</a:t>
            </a:r>
          </a:p>
          <a:p>
            <a:pPr eaLnBrk="1" hangingPunct="1"/>
            <a:r>
              <a:rPr lang="hr-HR" sz="1200">
                <a:solidFill>
                  <a:srgbClr val="595959"/>
                </a:solidFill>
                <a:latin typeface="Verdana" panose="020B0604030504040204" pitchFamily="34" charset="0"/>
              </a:rPr>
              <a:t>ljude</a:t>
            </a:r>
          </a:p>
          <a:p>
            <a:pPr eaLnBrk="1" hangingPunct="1"/>
            <a:r>
              <a:rPr lang="hr-HR" sz="1200">
                <a:solidFill>
                  <a:srgbClr val="595959"/>
                </a:solidFill>
                <a:latin typeface="Verdana" panose="020B0604030504040204" pitchFamily="34" charset="0"/>
              </a:rPr>
              <a:t>kapital</a:t>
            </a:r>
          </a:p>
        </p:txBody>
      </p:sp>
      <p:pic>
        <p:nvPicPr>
          <p:cNvPr id="48135" name="Picture 1">
            <a:extLst>
              <a:ext uri="{FF2B5EF4-FFF2-40B4-BE49-F238E27FC236}">
                <a16:creationId xmlns:a16="http://schemas.microsoft.com/office/drawing/2014/main" id="{9E3B8227-E2D1-47DA-9E52-AFFEFAB1F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462088"/>
            <a:ext cx="31813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6127" y="1099907"/>
            <a:ext cx="6858000" cy="1655762"/>
          </a:xfrm>
        </p:spPr>
        <p:txBody>
          <a:bodyPr/>
          <a:lstStyle/>
          <a:p>
            <a:pPr lvl="0" algn="l">
              <a:lnSpc>
                <a:spcPct val="100000"/>
              </a:lnSpc>
              <a:spcBef>
                <a:spcPct val="20000"/>
              </a:spcBef>
              <a:defRPr/>
            </a:pPr>
            <a:r>
              <a:rPr lang="hr-HR" sz="1400" kern="0" dirty="0">
                <a:solidFill>
                  <a:srgbClr val="0070C0"/>
                </a:solidFill>
                <a:latin typeface="Verdana"/>
              </a:rPr>
              <a:t>Od svibnja 2015. Europska komisija ispunila je većinu prijedloga iz svoje strategije jedinstvenog digitalnog tržišta. To su:</a:t>
            </a:r>
            <a:br>
              <a:rPr lang="hr-HR" sz="1400" kern="0" dirty="0">
                <a:solidFill>
                  <a:srgbClr val="0070C0"/>
                </a:solidFill>
                <a:latin typeface="Verdana"/>
              </a:rPr>
            </a:br>
            <a:endParaRPr lang="hr-HR" sz="1400" kern="0" dirty="0">
              <a:solidFill>
                <a:srgbClr val="0070C0"/>
              </a:solidFill>
              <a:latin typeface="Verdana"/>
            </a:endParaRPr>
          </a:p>
          <a:p>
            <a:pPr marL="685800" lvl="1" indent="-228600" algn="l">
              <a:buFont typeface="Arial" panose="020B0604020202020204" pitchFamily="34" charset="0"/>
              <a:buChar char="•"/>
              <a:defRPr/>
            </a:pPr>
            <a:r>
              <a:rPr lang="hr-H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naknade za </a:t>
            </a:r>
            <a:r>
              <a:rPr lang="hr-HR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roaming</a:t>
            </a:r>
            <a:r>
              <a:rPr lang="hr-H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 prestale su se naplaćivati od lipnja 2017. i otad građani na putovanjima po EU-u mogu upotrebljavati svoj mobilni telefon uz iste cijene kao i u svojoj zemlji </a:t>
            </a:r>
          </a:p>
          <a:p>
            <a:pPr lvl="1" algn="l">
              <a:defRPr/>
            </a:pPr>
            <a:endParaRPr lang="hr-HR" sz="1400" dirty="0">
              <a:solidFill>
                <a:prstClr val="black">
                  <a:lumMod val="65000"/>
                  <a:lumOff val="35000"/>
                </a:prstClr>
              </a:solidFill>
              <a:latin typeface="Verdana" panose="020B0604030504040204" pitchFamily="34" charset="0"/>
            </a:endParaRPr>
          </a:p>
          <a:p>
            <a:pPr marL="685800" lvl="1" indent="-228600" algn="l">
              <a:buFont typeface="Arial" panose="020B0604020202020204" pitchFamily="34" charset="0"/>
              <a:buChar char="•"/>
              <a:defRPr/>
            </a:pPr>
            <a:r>
              <a:rPr lang="hr-H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stroga nova pravila EU-a o zaštiti osobnih podataka stupila su na snagu 25. svibnja 2018.</a:t>
            </a:r>
          </a:p>
          <a:p>
            <a:pPr lvl="1" algn="l">
              <a:defRPr/>
            </a:pPr>
            <a:endParaRPr lang="hr-HR" sz="1400" dirty="0">
              <a:solidFill>
                <a:prstClr val="black">
                  <a:lumMod val="65000"/>
                  <a:lumOff val="35000"/>
                </a:prstClr>
              </a:solidFill>
              <a:latin typeface="Verdana" panose="020B0604030504040204" pitchFamily="34" charset="0"/>
            </a:endParaRPr>
          </a:p>
          <a:p>
            <a:pPr marL="685800" lvl="1" indent="-228600" algn="l">
              <a:buFont typeface="Arial" panose="020B0604020202020204" pitchFamily="34" charset="0"/>
              <a:buChar char="•"/>
              <a:defRPr/>
            </a:pPr>
            <a:r>
              <a:rPr lang="hr-H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u sklopu inicijative WiFi4EU uspostavljaju se punktovi s besplatnim bežičnim pristupom internetu u lokalnim zajednicama diljem EU-a</a:t>
            </a:r>
          </a:p>
          <a:p>
            <a:pPr lvl="1" algn="l">
              <a:defRPr/>
            </a:pPr>
            <a:endParaRPr lang="hr-HR" sz="1400" dirty="0">
              <a:solidFill>
                <a:prstClr val="black">
                  <a:lumMod val="65000"/>
                  <a:lumOff val="35000"/>
                </a:prstClr>
              </a:solidFill>
              <a:latin typeface="Verdana" panose="020B0604030504040204" pitchFamily="34" charset="0"/>
            </a:endParaRPr>
          </a:p>
          <a:p>
            <a:pPr marL="685800" lvl="1" indent="-228600" algn="l">
              <a:buFont typeface="Arial" panose="020B0604020202020204" pitchFamily="34" charset="0"/>
              <a:buChar char="•"/>
              <a:defRPr/>
            </a:pPr>
            <a:r>
              <a:rPr lang="hr-H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novi alati koji pomažu zaštititi osobe i poduzeća od </a:t>
            </a:r>
            <a:r>
              <a:rPr lang="hr-HR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kibernapada</a:t>
            </a:r>
            <a:endParaRPr lang="hr-HR" sz="1400" dirty="0">
              <a:solidFill>
                <a:prstClr val="black">
                  <a:lumMod val="65000"/>
                  <a:lumOff val="35000"/>
                </a:prstClr>
              </a:solidFill>
              <a:latin typeface="Verdana" panose="020B0604030504040204" pitchFamily="34" charset="0"/>
            </a:endParaRPr>
          </a:p>
          <a:p>
            <a:pPr marL="685800" lvl="1" indent="-228600" algn="l">
              <a:buFont typeface="Arial" panose="020B0604020202020204" pitchFamily="34" charset="0"/>
              <a:buChar char="•"/>
              <a:defRPr/>
            </a:pPr>
            <a:endParaRPr lang="hr-HR" sz="1400" dirty="0">
              <a:solidFill>
                <a:prstClr val="black">
                  <a:lumMod val="65000"/>
                  <a:lumOff val="35000"/>
                </a:prstClr>
              </a:solidFill>
              <a:latin typeface="Verdana" panose="020B0604030504040204" pitchFamily="34" charset="0"/>
            </a:endParaRPr>
          </a:p>
          <a:p>
            <a:pPr marL="685800" lvl="1" indent="-228600" algn="l">
              <a:buFont typeface="Arial" panose="020B0604020202020204" pitchFamily="34" charset="0"/>
              <a:buChar char="•"/>
              <a:defRPr/>
            </a:pPr>
            <a:r>
              <a:rPr lang="hr-H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zahvaljujući novim pravilima uvedenima 2018. možemo se neometano služiti svojom internetskom pretplatom na filmove, TV serije, e-knjige, videoigre i glazbu kad putujemo EU-om </a:t>
            </a:r>
          </a:p>
          <a:p>
            <a:pPr lvl="1" algn="l">
              <a:defRPr/>
            </a:pPr>
            <a:endParaRPr lang="hr-HR" sz="1400" dirty="0">
              <a:solidFill>
                <a:prstClr val="black">
                  <a:lumMod val="65000"/>
                  <a:lumOff val="35000"/>
                </a:prstClr>
              </a:solidFill>
              <a:latin typeface="Verdana" panose="020B0604030504040204" pitchFamily="34" charset="0"/>
            </a:endParaRPr>
          </a:p>
          <a:p>
            <a:pPr marL="685800" lvl="1" indent="-228600" algn="l">
              <a:buFont typeface="Arial" panose="020B0604020202020204" pitchFamily="34" charset="0"/>
              <a:buChar char="•"/>
              <a:defRPr/>
            </a:pPr>
            <a:r>
              <a:rPr lang="hr-H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2018. planira se ulaganje 1 milijarde eura u izgradnju vrhunske europske infrastrukture superračunala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69BE1FE1-5017-41CF-9EEE-39D80F03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312738"/>
            <a:ext cx="7886700" cy="1325563"/>
          </a:xfrm>
        </p:spPr>
        <p:txBody>
          <a:bodyPr/>
          <a:lstStyle/>
          <a:p>
            <a:r>
              <a:rPr lang="hr-HR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Socijalna Europa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A27BE-AD81-4822-81C5-705CCD5AB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17738"/>
            <a:ext cx="7886700" cy="4351337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hr-HR" sz="12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Europskom socijalnom poveljom</a:t>
            </a:r>
            <a:r>
              <a:rPr lang="hr-HR" sz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jamče se temeljna socijalna i gospodarska prava; njome se jamči poštovanje ljudskih prava u raznim područjima svakodnevnog života, poput zapošljavanja, stanovanja, zdravlja, obrazovanja, socijalne zaštite i socijalne skrbi.</a:t>
            </a:r>
          </a:p>
          <a:p>
            <a:pPr>
              <a:buFont typeface="Arial" charset="0"/>
              <a:buChar char="•"/>
              <a:defRPr/>
            </a:pPr>
            <a:r>
              <a:rPr lang="hr-HR" sz="12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Europski socijalni fond</a:t>
            </a:r>
            <a:r>
              <a:rPr lang="hr-HR" sz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glavni je europski instrument za podupiranje zapošljavanja, pomaganje radnicima u nalaženju boljeg zaposlenja i osiguravanje pravednijih mogućnosti zaposlenja za sve građane EU-a; godišnje se ulaže 10 milijardi eura kako bi se poboljšali izgledi za zapošljavanje milijuna Europljana, posebice onih koji teško pronalaze posao</a:t>
            </a:r>
          </a:p>
          <a:p>
            <a:pPr>
              <a:buFont typeface="Arial" charset="0"/>
              <a:buChar char="•"/>
              <a:defRPr/>
            </a:pPr>
            <a:r>
              <a:rPr lang="hr-HR" sz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glavni je cilj </a:t>
            </a:r>
            <a:r>
              <a:rPr lang="hr-HR" sz="12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Europske strategije zapošljavanja</a:t>
            </a:r>
            <a:r>
              <a:rPr lang="hr-HR" sz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otvoriti više boljih radnih mjesta diljem EU-a</a:t>
            </a:r>
          </a:p>
          <a:p>
            <a:pPr>
              <a:buFont typeface="Arial" charset="0"/>
              <a:buChar char="•"/>
              <a:defRPr/>
            </a:pPr>
            <a:r>
              <a:rPr lang="hr-HR" sz="12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Garancija za mlade</a:t>
            </a:r>
            <a:r>
              <a:rPr lang="hr-HR" sz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predanost je svih država članica tome da svi mlađi od 25 godina dobiju kvalitetnu ponudu za:</a:t>
            </a:r>
          </a:p>
          <a:p>
            <a:pPr lvl="1">
              <a:buFont typeface="Arial" charset="0"/>
              <a:buChar char="•"/>
              <a:defRPr/>
            </a:pPr>
            <a:r>
              <a:rPr lang="hr-HR" sz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zaposlenje</a:t>
            </a:r>
          </a:p>
          <a:p>
            <a:pPr lvl="1">
              <a:buFont typeface="Arial" charset="0"/>
              <a:buChar char="•"/>
              <a:defRPr/>
            </a:pPr>
            <a:r>
              <a:rPr lang="hr-HR" sz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daljnje školovanje</a:t>
            </a:r>
          </a:p>
          <a:p>
            <a:pPr lvl="1">
              <a:buFont typeface="Arial" charset="0"/>
              <a:buChar char="•"/>
              <a:defRPr/>
            </a:pPr>
            <a:r>
              <a:rPr lang="hr-HR" sz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naukovanje</a:t>
            </a:r>
          </a:p>
          <a:p>
            <a:pPr lvl="1">
              <a:buFont typeface="Arial" charset="0"/>
              <a:buChar char="•"/>
              <a:defRPr/>
            </a:pPr>
            <a:r>
              <a:rPr lang="hr-HR" sz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pripravnički staž</a:t>
            </a:r>
          </a:p>
          <a:p>
            <a:pPr marL="0" indent="0">
              <a:buFont typeface="Arial" charset="0"/>
              <a:buNone/>
              <a:defRPr/>
            </a:pPr>
            <a:r>
              <a:rPr lang="hr-HR" sz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roku od četiri mjeseca od gubitka radnog mjesta ili prestanka formalnog obrazovanja.</a:t>
            </a:r>
          </a:p>
        </p:txBody>
      </p:sp>
      <p:sp>
        <p:nvSpPr>
          <p:cNvPr id="51204" name="TextBox 3">
            <a:extLst>
              <a:ext uri="{FF2B5EF4-FFF2-40B4-BE49-F238E27FC236}">
                <a16:creationId xmlns:a16="http://schemas.microsoft.com/office/drawing/2014/main" id="{754635D7-7F60-44FC-8759-033095745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1135063"/>
            <a:ext cx="6302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sz="14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Europska unija pruža najbolju socijalnu zaštitu na svijetu, a kvaliteta života i blagostanje među najvišima su u svijetu.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sz="14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postiže tako da provodi razne inicijative: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>
            <a:extLst>
              <a:ext uri="{FF2B5EF4-FFF2-40B4-BE49-F238E27FC236}">
                <a16:creationId xmlns:a16="http://schemas.microsoft.com/office/drawing/2014/main" id="{2389A7F8-D92C-4C8A-863D-F0FFFEC89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1344613"/>
            <a:ext cx="82867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15">
            <a:extLst>
              <a:ext uri="{FF2B5EF4-FFF2-40B4-BE49-F238E27FC236}">
                <a16:creationId xmlns:a16="http://schemas.microsoft.com/office/drawing/2014/main" id="{820AE584-C1EA-48B5-945E-E9A9F5126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3408363"/>
            <a:ext cx="201612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sz="1200">
                <a:solidFill>
                  <a:srgbClr val="595959"/>
                </a:solidFill>
                <a:latin typeface="Verdana" panose="020B0604030504040204" pitchFamily="34" charset="0"/>
              </a:rPr>
              <a:t>Konrad Adenauer</a:t>
            </a:r>
          </a:p>
        </p:txBody>
      </p:sp>
      <p:sp>
        <p:nvSpPr>
          <p:cNvPr id="15364" name="Text Box 16">
            <a:extLst>
              <a:ext uri="{FF2B5EF4-FFF2-40B4-BE49-F238E27FC236}">
                <a16:creationId xmlns:a16="http://schemas.microsoft.com/office/drawing/2014/main" id="{74778F95-E1D9-4616-A83A-4DAB92CFF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5845175"/>
            <a:ext cx="2016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hr-HR" sz="1200">
                <a:solidFill>
                  <a:srgbClr val="595959"/>
                </a:solidFill>
                <a:latin typeface="Verdana" panose="020B0604030504040204" pitchFamily="34" charset="0"/>
              </a:rPr>
              <a:t>Robert Schuman</a:t>
            </a:r>
          </a:p>
        </p:txBody>
      </p:sp>
      <p:sp>
        <p:nvSpPr>
          <p:cNvPr id="15365" name="Text Box 17">
            <a:extLst>
              <a:ext uri="{FF2B5EF4-FFF2-40B4-BE49-F238E27FC236}">
                <a16:creationId xmlns:a16="http://schemas.microsoft.com/office/drawing/2014/main" id="{0E1CEF2C-255F-4378-9D28-1723CB624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363" y="4676775"/>
            <a:ext cx="2016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hr-HR" sz="1200">
                <a:solidFill>
                  <a:srgbClr val="595959"/>
                </a:solidFill>
                <a:latin typeface="Verdana" panose="020B0604030504040204" pitchFamily="34" charset="0"/>
              </a:rPr>
              <a:t>Winston Churchill</a:t>
            </a:r>
          </a:p>
        </p:txBody>
      </p:sp>
      <p:sp>
        <p:nvSpPr>
          <p:cNvPr id="15366" name="Text Box 18">
            <a:extLst>
              <a:ext uri="{FF2B5EF4-FFF2-40B4-BE49-F238E27FC236}">
                <a16:creationId xmlns:a16="http://schemas.microsoft.com/office/drawing/2014/main" id="{8EDDDC3B-83C0-4549-AE14-FF273ED94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50" y="3452813"/>
            <a:ext cx="2016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hr-HR" sz="1200">
                <a:solidFill>
                  <a:srgbClr val="595959"/>
                </a:solidFill>
                <a:latin typeface="Verdana" panose="020B0604030504040204" pitchFamily="34" charset="0"/>
              </a:rPr>
              <a:t>Alcide De Gasperi</a:t>
            </a:r>
          </a:p>
        </p:txBody>
      </p:sp>
      <p:sp>
        <p:nvSpPr>
          <p:cNvPr id="15367" name="Text Box 19">
            <a:extLst>
              <a:ext uri="{FF2B5EF4-FFF2-40B4-BE49-F238E27FC236}">
                <a16:creationId xmlns:a16="http://schemas.microsoft.com/office/drawing/2014/main" id="{9C8AB713-5AE1-4EBF-9505-9ADCFF399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50" y="5845175"/>
            <a:ext cx="2016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hr-HR" sz="1200">
                <a:solidFill>
                  <a:srgbClr val="595959"/>
                </a:solidFill>
                <a:latin typeface="Verdana" panose="020B0604030504040204" pitchFamily="34" charset="0"/>
              </a:rPr>
              <a:t>Jean Monnet</a:t>
            </a:r>
          </a:p>
        </p:txBody>
      </p:sp>
      <p:sp>
        <p:nvSpPr>
          <p:cNvPr id="15368" name="Content Placeholder 4">
            <a:extLst>
              <a:ext uri="{FF2B5EF4-FFF2-40B4-BE49-F238E27FC236}">
                <a16:creationId xmlns:a16="http://schemas.microsoft.com/office/drawing/2014/main" id="{0D127A2E-BED3-4E84-AF28-985F9C493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8" y="955675"/>
            <a:ext cx="6264275" cy="388938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hr-HR" sz="180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Njihov doprinos trajnom miru i prosperitetu...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nl-BE" altLang="nl-BE" sz="1800" dirty="0">
              <a:solidFill>
                <a:srgbClr val="359AC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369" name="Title 3">
            <a:extLst>
              <a:ext uri="{FF2B5EF4-FFF2-40B4-BE49-F238E27FC236}">
                <a16:creationId xmlns:a16="http://schemas.microsoft.com/office/drawing/2014/main" id="{7703E01B-E216-4A4E-8DC5-781C7E86AF29}"/>
              </a:ext>
            </a:extLst>
          </p:cNvPr>
          <p:cNvSpPr txBox="1">
            <a:spLocks/>
          </p:cNvSpPr>
          <p:nvPr/>
        </p:nvSpPr>
        <p:spPr bwMode="auto">
          <a:xfrm>
            <a:off x="365125" y="0"/>
            <a:ext cx="84137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20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Pioniri – </a:t>
            </a:r>
            <a:r>
              <a:rPr lang="hr-HR" sz="18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neki od arhitekata europskog projekta</a:t>
            </a:r>
          </a:p>
        </p:txBody>
      </p:sp>
      <p:pic>
        <p:nvPicPr>
          <p:cNvPr id="15370" name="Picture 3">
            <a:extLst>
              <a:ext uri="{FF2B5EF4-FFF2-40B4-BE49-F238E27FC236}">
                <a16:creationId xmlns:a16="http://schemas.microsoft.com/office/drawing/2014/main" id="{A30E91D1-9881-4AD1-8614-209BA5404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344613"/>
            <a:ext cx="2016125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524DC0B2-9557-45DA-87E4-B85FC10D6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0"/>
            <a:ext cx="7886700" cy="723900"/>
          </a:xfrm>
        </p:spPr>
        <p:txBody>
          <a:bodyPr/>
          <a:lstStyle/>
          <a:p>
            <a:pPr eaLnBrk="1" hangingPunct="1"/>
            <a:r>
              <a:rPr lang="hr-H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Sloboda kretanja</a:t>
            </a:r>
          </a:p>
        </p:txBody>
      </p:sp>
      <p:sp>
        <p:nvSpPr>
          <p:cNvPr id="52227" name="Text Placeholder 4">
            <a:extLst>
              <a:ext uri="{FF2B5EF4-FFF2-40B4-BE49-F238E27FC236}">
                <a16:creationId xmlns:a16="http://schemas.microsoft.com/office/drawing/2014/main" id="{E4481338-0702-4A02-86CE-5CCB97F97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0400" y="1420813"/>
            <a:ext cx="3887788" cy="376237"/>
          </a:xfrm>
        </p:spPr>
        <p:txBody>
          <a:bodyPr anchor="t"/>
          <a:lstStyle/>
          <a:p>
            <a:pPr eaLnBrk="1" hangingPunct="1"/>
            <a:r>
              <a:rPr lang="hr-HR" sz="1800" b="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„Schengen”</a:t>
            </a:r>
          </a:p>
        </p:txBody>
      </p:sp>
      <p:sp>
        <p:nvSpPr>
          <p:cNvPr id="52228" name="Content Placeholder 5">
            <a:extLst>
              <a:ext uri="{FF2B5EF4-FFF2-40B4-BE49-F238E27FC236}">
                <a16:creationId xmlns:a16="http://schemas.microsoft.com/office/drawing/2014/main" id="{70F8A404-18F9-4C91-8389-B0A7D20BB3DE}"/>
              </a:ext>
            </a:extLst>
          </p:cNvPr>
          <p:cNvSpPr txBox="1">
            <a:spLocks/>
          </p:cNvSpPr>
          <p:nvPr/>
        </p:nvSpPr>
        <p:spPr bwMode="auto">
          <a:xfrm>
            <a:off x="449263" y="2097088"/>
            <a:ext cx="3887787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r-HR" sz="1200">
                <a:solidFill>
                  <a:srgbClr val="595959"/>
                </a:solidFill>
                <a:latin typeface="Verdana" panose="020B0604030504040204" pitchFamily="34" charset="0"/>
              </a:rPr>
              <a:t>Ne postoje policijske ili carinske provjere na granicama između većine zemalja EU-a i Norveške, Lihtenštajna, Švicarske i Islanda.</a:t>
            </a:r>
          </a:p>
          <a:p>
            <a:pPr eaLnBrk="1" hangingPunct="1"/>
            <a:endParaRPr lang="en-US" altLang="nl-BE" sz="1200" dirty="0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hr-HR" sz="1200">
                <a:solidFill>
                  <a:srgbClr val="595959"/>
                </a:solidFill>
                <a:latin typeface="Verdana" panose="020B0604030504040204" pitchFamily="34" charset="0"/>
              </a:rPr>
              <a:t>Pojačane kontrole na vanjskim granicama Europske unije</a:t>
            </a:r>
          </a:p>
          <a:p>
            <a:pPr eaLnBrk="1" hangingPunct="1"/>
            <a:endParaRPr lang="en-US" altLang="nl-BE" sz="1200" dirty="0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hr-HR" sz="1200">
                <a:solidFill>
                  <a:srgbClr val="595959"/>
                </a:solidFill>
                <a:latin typeface="Verdana" panose="020B0604030504040204" pitchFamily="34" charset="0"/>
              </a:rPr>
              <a:t>Više suradnje između policija iz različitih zemalja Europske unije</a:t>
            </a:r>
          </a:p>
          <a:p>
            <a:pPr eaLnBrk="1" hangingPunct="1"/>
            <a:endParaRPr lang="en-US" altLang="nl-BE" sz="1200" dirty="0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hr-HR" sz="1200">
                <a:solidFill>
                  <a:srgbClr val="595959"/>
                </a:solidFill>
                <a:latin typeface="Verdana" panose="020B0604030504040204" pitchFamily="34" charset="0"/>
              </a:rPr>
              <a:t>Putujući između zemalja EU-a možete kupovati i donijeti kući bilo koje proizvode za osobnu upotrebu </a:t>
            </a:r>
          </a:p>
          <a:p>
            <a:pPr eaLnBrk="1" hangingPunct="1"/>
            <a:endParaRPr lang="en-GB" altLang="nl-BE" sz="1200" dirty="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pic>
        <p:nvPicPr>
          <p:cNvPr id="52229" name="Picture 1">
            <a:extLst>
              <a:ext uri="{FF2B5EF4-FFF2-40B4-BE49-F238E27FC236}">
                <a16:creationId xmlns:a16="http://schemas.microsoft.com/office/drawing/2014/main" id="{B4973706-DC51-4FA6-9819-C25F11AB1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1298575"/>
            <a:ext cx="2878138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6AD19167-3649-4947-AF32-4AA3E7A5F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23900"/>
          </a:xfrm>
        </p:spPr>
        <p:txBody>
          <a:bodyPr/>
          <a:lstStyle/>
          <a:p>
            <a:pPr eaLnBrk="1" hangingPunct="1"/>
            <a:r>
              <a:rPr lang="hr-H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Učenje ili volontiranje u inozemstvu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A5FF687C-AA4D-46D8-8D6B-5038A4BFA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13" y="1246188"/>
            <a:ext cx="16017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hr-HR" sz="180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Erasmus+</a:t>
            </a: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95FA4BB0-3EA9-4D9C-B6EF-C287D44E5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2203450"/>
            <a:ext cx="3292475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hr-HR" sz="1200">
                <a:solidFill>
                  <a:srgbClr val="595959"/>
                </a:solidFill>
                <a:latin typeface="Verdana" panose="020B0604030504040204" pitchFamily="34" charset="0"/>
              </a:rPr>
              <a:t>Svake godine više od 400 000 mladih odlazi studirati ili raditi na osobnom razvoju u druge zemlje EU-a uz potporu europskog programa </a:t>
            </a:r>
            <a:r>
              <a:rPr lang="hr-HR" sz="1200" b="1">
                <a:solidFill>
                  <a:srgbClr val="595959"/>
                </a:solidFill>
                <a:latin typeface="Verdana" panose="020B0604030504040204" pitchFamily="34" charset="0"/>
              </a:rPr>
              <a:t>Erasmus+</a:t>
            </a:r>
            <a:r>
              <a:rPr lang="hr-HR" sz="1200">
                <a:solidFill>
                  <a:srgbClr val="595959"/>
                </a:solidFill>
                <a:latin typeface="Verdana" panose="020B0604030504040204" pitchFamily="34" charset="0"/>
              </a:rPr>
              <a:t> za obrazovanje, osposobljavanje, mlade i sport.</a:t>
            </a:r>
          </a:p>
          <a:p>
            <a:pPr eaLnBrk="1" hangingPunct="1">
              <a:lnSpc>
                <a:spcPct val="150000"/>
              </a:lnSpc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hr-HR" sz="12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Osim toga, Erasmus+ podržava </a:t>
            </a:r>
            <a:r>
              <a:rPr lang="hr-HR" sz="1200" b="1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Europske snage solidarnosti</a:t>
            </a:r>
            <a:r>
              <a:rPr lang="hr-HR" sz="12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 </a:t>
            </a:r>
            <a:r>
              <a:rPr lang="hr-HR" sz="1200" b="1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Europsku volontersku službu</a:t>
            </a:r>
            <a:r>
              <a:rPr lang="hr-HR" sz="12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53253" name="Picture 1">
            <a:extLst>
              <a:ext uri="{FF2B5EF4-FFF2-40B4-BE49-F238E27FC236}">
                <a16:creationId xmlns:a16="http://schemas.microsoft.com/office/drawing/2014/main" id="{4CB41ACD-16FF-40F5-86C7-1FE57230C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1633538"/>
            <a:ext cx="3895725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>
            <a:extLst>
              <a:ext uri="{FF2B5EF4-FFF2-40B4-BE49-F238E27FC236}">
                <a16:creationId xmlns:a16="http://schemas.microsoft.com/office/drawing/2014/main" id="{406C0F85-B339-4676-9E16-3687B02DF9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7427913" cy="504825"/>
          </a:xfrm>
        </p:spPr>
        <p:txBody>
          <a:bodyPr/>
          <a:lstStyle/>
          <a:p>
            <a:pPr eaLnBrk="1" hangingPunct="1">
              <a:defRPr/>
            </a:pPr>
            <a:r>
              <a:rPr lang="hr-HR" b="0"/>
              <a:t>Područje slobode, sigurnosti i pravde</a:t>
            </a:r>
          </a:p>
        </p:txBody>
      </p:sp>
      <p:sp>
        <p:nvSpPr>
          <p:cNvPr id="4101" name="Rectangle 4">
            <a:extLst>
              <a:ext uri="{FF2B5EF4-FFF2-40B4-BE49-F238E27FC236}">
                <a16:creationId xmlns:a16="http://schemas.microsoft.com/office/drawing/2014/main" id="{9462C01E-1BB7-483F-8E30-5E367CE93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0" y="1844675"/>
            <a:ext cx="4103688" cy="36957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r-HR" sz="1500" b="0">
                <a:solidFill>
                  <a:schemeClr val="tx1">
                    <a:lumMod val="65000"/>
                    <a:lumOff val="35000"/>
                  </a:schemeClr>
                </a:solidFill>
              </a:rPr>
              <a:t>Povelja EU-a o temeljnim pravima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sz="1500" b="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r-HR" sz="1500" b="0">
                <a:solidFill>
                  <a:schemeClr val="tx1">
                    <a:lumMod val="65000"/>
                    <a:lumOff val="35000"/>
                  </a:schemeClr>
                </a:solidFill>
              </a:rPr>
              <a:t>Zajednička borba protiv terorizma: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sz="1500" b="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r-HR" sz="1500" b="0">
                <a:solidFill>
                  <a:schemeClr val="tx1">
                    <a:lumMod val="65000"/>
                    <a:lumOff val="35000"/>
                  </a:schemeClr>
                </a:solidFill>
              </a:rPr>
              <a:t>Suradnja među policijom i tijelima za provedbu zakona u zemljama EU-a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sz="1500" b="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r-HR" sz="1500" b="0">
                <a:solidFill>
                  <a:schemeClr val="tx1">
                    <a:lumMod val="65000"/>
                    <a:lumOff val="35000"/>
                  </a:schemeClr>
                </a:solidFill>
              </a:rPr>
              <a:t>Koordinirane politike azila i useljavanja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sz="1500" b="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r-HR" sz="1500" b="0">
                <a:solidFill>
                  <a:schemeClr val="tx1">
                    <a:lumMod val="65000"/>
                    <a:lumOff val="35000"/>
                  </a:schemeClr>
                </a:solidFill>
              </a:rPr>
              <a:t>Suradnja tijela građanskog prava  </a:t>
            </a:r>
          </a:p>
        </p:txBody>
      </p:sp>
      <p:pic>
        <p:nvPicPr>
          <p:cNvPr id="55300" name="Picture 1">
            <a:extLst>
              <a:ext uri="{FF2B5EF4-FFF2-40B4-BE49-F238E27FC236}">
                <a16:creationId xmlns:a16="http://schemas.microsoft.com/office/drawing/2014/main" id="{E6E544F7-6E31-430A-B6C0-1C50B06BB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692275"/>
            <a:ext cx="39814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CFC1A656-A399-4539-B6EA-ED3DD21B4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0"/>
            <a:ext cx="7886700" cy="723900"/>
          </a:xfrm>
        </p:spPr>
        <p:txBody>
          <a:bodyPr/>
          <a:lstStyle/>
          <a:p>
            <a:pPr eaLnBrk="1" hangingPunct="1"/>
            <a:r>
              <a:rPr lang="hr-H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EU: izvoznik mira i blagostanja</a:t>
            </a:r>
          </a:p>
        </p:txBody>
      </p:sp>
      <p:sp>
        <p:nvSpPr>
          <p:cNvPr id="56323" name="Content Placeholder 5">
            <a:extLst>
              <a:ext uri="{FF2B5EF4-FFF2-40B4-BE49-F238E27FC236}">
                <a16:creationId xmlns:a16="http://schemas.microsoft.com/office/drawing/2014/main" id="{974F5FAA-AE09-4B62-AC1B-9D25D6966ED8}"/>
              </a:ext>
            </a:extLst>
          </p:cNvPr>
          <p:cNvSpPr txBox="1">
            <a:spLocks/>
          </p:cNvSpPr>
          <p:nvPr/>
        </p:nvSpPr>
        <p:spPr bwMode="auto">
          <a:xfrm>
            <a:off x="898525" y="1438275"/>
            <a:ext cx="50450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hr-HR" sz="1400">
                <a:solidFill>
                  <a:srgbClr val="0070C0"/>
                </a:solidFill>
                <a:latin typeface="Verdana" panose="020B0604030504040204" pitchFamily="34" charset="0"/>
              </a:rPr>
              <a:t>Zajednička vanjska i sigurnosna politika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hr-HR" sz="14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 provodi ambiciozan plan trgovinskih pregovora te uravnoteženu i progresivnu trgovinsku politiku kako bi iskoristio prednosti globalizacije.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hr-HR" sz="14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Novi trgovinski sporazumi s:</a:t>
            </a:r>
          </a:p>
          <a:p>
            <a:pPr eaLnBrk="1" hangingPunct="1">
              <a:spcAft>
                <a:spcPts val="1200"/>
              </a:spcAft>
            </a:pPr>
            <a:r>
              <a:rPr lang="hr-HR" sz="14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Kanadom (2017.)</a:t>
            </a:r>
          </a:p>
          <a:p>
            <a:pPr eaLnBrk="1" hangingPunct="1">
              <a:spcAft>
                <a:spcPts val="1200"/>
              </a:spcAft>
            </a:pPr>
            <a:r>
              <a:rPr lang="hr-HR" sz="14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Japanom (2018.)</a:t>
            </a:r>
          </a:p>
          <a:p>
            <a:pPr eaLnBrk="1" hangingPunct="1">
              <a:spcAft>
                <a:spcPts val="1200"/>
              </a:spcAft>
            </a:pPr>
            <a:r>
              <a:rPr lang="hr-HR" sz="14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 mnogim drugim zemljama</a:t>
            </a:r>
          </a:p>
          <a:p>
            <a:pPr>
              <a:buFont typeface="Arial" panose="020B0604020202020204" pitchFamily="34" charset="0"/>
              <a:buNone/>
            </a:pPr>
            <a:r>
              <a:rPr lang="hr-HR" sz="1400">
                <a:solidFill>
                  <a:srgbClr val="595959"/>
                </a:solidFill>
              </a:rPr>
              <a:t/>
            </a:r>
            <a:br>
              <a:rPr lang="hr-HR" sz="1400">
                <a:solidFill>
                  <a:srgbClr val="595959"/>
                </a:solidFill>
              </a:rPr>
            </a:br>
            <a:r>
              <a:rPr lang="hr-HR" sz="1400">
                <a:solidFill>
                  <a:srgbClr val="0070C0"/>
                </a:solidFill>
                <a:latin typeface="Verdana" panose="020B0604030504040204" pitchFamily="34" charset="0"/>
              </a:rPr>
              <a:t>Razvojna i humanitarna pomoć				</a:t>
            </a:r>
          </a:p>
          <a:p>
            <a:r>
              <a:rPr lang="hr-HR" sz="14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Mehanizam EU-a za civilnu zaštitu: vladina pomoć pružena neposredno nakon katastrofe </a:t>
            </a:r>
          </a:p>
          <a:p>
            <a:r>
              <a:rPr lang="hr-HR" sz="14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rescEU, novi sustav za povećanje kapaciteta za reagiranje u slučaju prirodne katastrofe</a:t>
            </a:r>
          </a:p>
        </p:txBody>
      </p:sp>
      <p:pic>
        <p:nvPicPr>
          <p:cNvPr id="56324" name="Picture 5">
            <a:extLst>
              <a:ext uri="{FF2B5EF4-FFF2-40B4-BE49-F238E27FC236}">
                <a16:creationId xmlns:a16="http://schemas.microsoft.com/office/drawing/2014/main" id="{7898A74D-0325-4CD2-8F7F-8B8B73FE4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2749550"/>
            <a:ext cx="3227387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749C8D9E-CEDD-485C-93A2-07BD1FEFF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57150"/>
            <a:ext cx="7886700" cy="849313"/>
          </a:xfrm>
        </p:spPr>
        <p:txBody>
          <a:bodyPr/>
          <a:lstStyle/>
          <a:p>
            <a:r>
              <a:rPr lang="hr-H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EU: jačanje suradnje u području sigurnosti i obrane 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10410B82-625E-4A64-921B-51BE9770E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13" y="1587500"/>
            <a:ext cx="7886700" cy="43513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hr-HR" sz="16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Vanjska i sigurnosna politika EU-a usmjerena je na: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hr-HR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	</a:t>
            </a:r>
            <a:r>
              <a:rPr lang="hr-HR" sz="12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promicanje međunarodnog mira i sigurnosti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hr-HR" sz="12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	razvojnu suradnju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hr-HR" sz="12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	ljudska prava i vladavinu prava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hr-HR" sz="12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	reagiranje u slučaju humanitarnih i klimatskih kriza.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200" dirty="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12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međunarodnoj razini EU primjenjuje svoje diplomatske, političke, gospodarske, sigurnosne i humanitarne alate za mirno rješavanje sukoba, posebice u Libiji, Siriji i Ukrajini.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12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prosincu 2017. 25 država članica uspostavilo je stalnu strukturiranu suradnju, pravno obvezujući okvir za bližu suradnju u području sigurnosti i obrane.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12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2017. pokrenut je Europski fond za obranu kako bi se potaknula suradnja u području istraživanja i razvoja zajedničkih industrijskih proizvoda i tehnologija za obranu. Taj će fond do 2020. uložiti 90 milijuna EUR u istraživanja i 500 milijuna EUR u razvoj.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12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travnju 2019. Europski parlament podržao je plan kojim će se omogućiti da se iz sljedećeg dugoročnog proračuna EU-a između 2021. i 2027. oko 13 milijardi eura namijeni za financiranje kolaborativnih istraživačkih projekata, uglavnom bespovratnim sredstvima.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44C09CF7-DBC6-46C6-B99A-8C03C17BA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0"/>
            <a:ext cx="6884987" cy="723900"/>
          </a:xfrm>
        </p:spPr>
        <p:txBody>
          <a:bodyPr/>
          <a:lstStyle/>
          <a:p>
            <a:pPr eaLnBrk="1" hangingPunct="1"/>
            <a:r>
              <a:rPr lang="hr-H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Europska unija najveći je svjetski pružatelj razvojne pomoći</a:t>
            </a:r>
          </a:p>
        </p:txBody>
      </p:sp>
      <p:sp>
        <p:nvSpPr>
          <p:cNvPr id="59395" name="TextBox 1">
            <a:extLst>
              <a:ext uri="{FF2B5EF4-FFF2-40B4-BE49-F238E27FC236}">
                <a16:creationId xmlns:a16="http://schemas.microsoft.com/office/drawing/2014/main" id="{4E6F545A-93F3-46AA-BBD8-CA3C7E80C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613" y="1071563"/>
            <a:ext cx="6542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sz="14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Europska unija pruža pomoć zemljama u razvoju i surađuje s njima kako bi poduprla njihov prijelaz u stanje gospodarske i socijalne stabilnosti.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fr-F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9396" name="Picture 3">
            <a:extLst>
              <a:ext uri="{FF2B5EF4-FFF2-40B4-BE49-F238E27FC236}">
                <a16:creationId xmlns:a16="http://schemas.microsoft.com/office/drawing/2014/main" id="{572D30C8-4608-4BF8-8A1A-C1605B616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2127251"/>
            <a:ext cx="3016250" cy="201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Box 4">
            <a:extLst>
              <a:ext uri="{FF2B5EF4-FFF2-40B4-BE49-F238E27FC236}">
                <a16:creationId xmlns:a16="http://schemas.microsoft.com/office/drawing/2014/main" id="{9EFFC67C-439A-4C01-860E-38657C7A5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" y="2066925"/>
            <a:ext cx="33591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sz="12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 i njegove države članice 2018. i dalje su bile vodeći pružatelji službene razvojne pomoći te su pojačale nastojanja da pomognu zemljama u razvoju.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fr-FR" sz="1200" dirty="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sz="12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Zajednička pomoć iz Europske unije i njezinih država članica iznosila je 2018. više od 74,4 milijarde eura.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fr-FR" sz="1200" dirty="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sz="12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rujnu 2018. pokrenut je Savez Afrike i Europe za održiva ulaganja. Pomoći će unaprijediti obrazovanje i stjecanje vještina u Africi i tako potaknuti otvaranje novih radnih mjesta i trgovinu te mobilizirati ulaganja u strateške sektore gospodarstva.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16418B2-8D40-411B-8898-28068B7EE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6038"/>
            <a:ext cx="7427912" cy="574675"/>
          </a:xfrm>
        </p:spPr>
        <p:txBody>
          <a:bodyPr/>
          <a:lstStyle/>
          <a:p>
            <a:pPr eaLnBrk="1" hangingPunct="1"/>
            <a:r>
              <a:rPr lang="hr-H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Rodna ravnopravnost</a:t>
            </a:r>
          </a:p>
        </p:txBody>
      </p:sp>
      <p:sp>
        <p:nvSpPr>
          <p:cNvPr id="61443" name="TextBox 3">
            <a:extLst>
              <a:ext uri="{FF2B5EF4-FFF2-40B4-BE49-F238E27FC236}">
                <a16:creationId xmlns:a16="http://schemas.microsoft.com/office/drawing/2014/main" id="{376C5D46-4F0C-42FA-84CA-EAA70B833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939800"/>
            <a:ext cx="7486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sz="1600" dirty="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Ravnopravnost žena i muškaraca jedna je od temeljnih vrijednosti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sz="1600" dirty="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EU-a. </a:t>
            </a:r>
          </a:p>
        </p:txBody>
      </p:sp>
      <p:sp>
        <p:nvSpPr>
          <p:cNvPr id="61444" name="TextBox 2">
            <a:extLst>
              <a:ext uri="{FF2B5EF4-FFF2-40B4-BE49-F238E27FC236}">
                <a16:creationId xmlns:a16="http://schemas.microsoft.com/office/drawing/2014/main" id="{C34223CB-9F61-4B6A-8D49-53C09DDE2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63" y="1404938"/>
            <a:ext cx="6275387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hr-HR" sz="12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 nastoji pomoći ženama da pronađu posao kakav žele, za koji će biti plaćene jednako kao i muškarci, te da postignu bolju ravnotežu između posla i privatnog života: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1200" b="1" dirty="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defRPr/>
            </a:pPr>
            <a:r>
              <a:rPr lang="hr-HR" sz="1200" b="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zapošljavanje: </a:t>
            </a:r>
            <a:r>
              <a:rPr lang="hr-HR" sz="12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udio zaposlenih žena u EU-u 2017. povećao se na 66,6 %, dok je iste godine gotovo 80 % muškaraca bilo zaposleno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defRPr/>
            </a:pPr>
            <a:endParaRPr lang="fr-BE" altLang="en-US" sz="1200" dirty="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defRPr/>
            </a:pPr>
            <a:r>
              <a:rPr lang="hr-HR" sz="1200" b="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jednake plaće: </a:t>
            </a:r>
            <a:r>
              <a:rPr lang="hr-HR" sz="12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žene u prosjeku zarađuju 16 % manje od muškaraca u EU-u; EU je u studenom 2017. predstavio Novi početak, akcijski plan za izjednačavanje plaća žena i muškaraca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defRPr/>
            </a:pPr>
            <a:endParaRPr lang="en-GB" altLang="en-US" sz="1200" dirty="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defRPr/>
            </a:pPr>
            <a:r>
              <a:rPr lang="hr-HR" sz="1200" b="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financiranje</a:t>
            </a:r>
            <a:r>
              <a:rPr lang="hr-HR" sz="12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ulaganja u konkretne mjere kojima se ženama pomaže da se uključe u svijet rada obuhvaćaju programe za prekvalifikaciju i unaprjeđenje vještina,  pomaganje ženama da se vrate na posao nakon prekida u karijeri omogućivanjem kvalitetne skrbi o djeci, pružanjem individualnog savjetovanja, senzibiliziranjem poslodavaca za poteškoće na koje žene nailaze 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defRPr/>
            </a:pPr>
            <a:endParaRPr lang="en-GB" altLang="en-US" sz="1200" dirty="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defRPr/>
            </a:pPr>
            <a:r>
              <a:rPr lang="hr-HR" sz="1200" b="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gospodarstvo</a:t>
            </a:r>
            <a:r>
              <a:rPr lang="hr-HR" sz="12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zbog razlike u stopama zaposlenosti između muškaraca i žena gospodarstvo EU-a gubi 370 milijardi eura godišnje. Povećanjem ravnopravnosti spolova moglo bi se otvoriti 10,5 milijuna radnih mjesta do 2050., a gospodarstvo EU-a moglo bi se ojačati za od 1,95 do 3,15 bilijuna eura.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defRPr/>
            </a:pPr>
            <a:endParaRPr lang="fr-BE" altLang="en-US" sz="1200" dirty="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hr-HR" sz="12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Još je jedan važan prioritet zaustaviti nasilje nad ženama i djevojčicama. </a:t>
            </a:r>
            <a:r>
              <a:rPr lang="hr-HR" sz="1200" b="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Kampanjom NON.NO.NEIN</a:t>
            </a:r>
            <a:r>
              <a:rPr lang="hr-HR" sz="12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koju financira EU, muškarce i žene potiče se da se usprotive nasilju nad ženama.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fr-BE" altLang="en-US" sz="1400" dirty="0">
              <a:solidFill>
                <a:srgbClr val="595959"/>
              </a:solidFill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1400" dirty="0">
              <a:solidFill>
                <a:srgbClr val="000000"/>
              </a:solidFill>
            </a:endParaRPr>
          </a:p>
        </p:txBody>
      </p:sp>
      <p:pic>
        <p:nvPicPr>
          <p:cNvPr id="61445" name="Picture 4">
            <a:extLst>
              <a:ext uri="{FF2B5EF4-FFF2-40B4-BE49-F238E27FC236}">
                <a16:creationId xmlns:a16="http://schemas.microsoft.com/office/drawing/2014/main" id="{D5396E95-876A-4E13-8EA6-792A91A00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" y="2741613"/>
            <a:ext cx="30035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DDB51FCC-44CC-46FC-AB48-A9691BF38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7427913" cy="433387"/>
          </a:xfrm>
        </p:spPr>
        <p:txBody>
          <a:bodyPr/>
          <a:lstStyle/>
          <a:p>
            <a:pPr eaLnBrk="1" hangingPunct="1">
              <a:defRPr/>
            </a:pPr>
            <a:r>
              <a:rPr lang="hr-HR" b="0"/>
              <a:t>Unaprjeđivanje zdravlja i okoliša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AD755AD-E592-4161-BE0A-2D241D5DD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05363" y="2652713"/>
            <a:ext cx="3779837" cy="33115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hr-HR" b="0">
                <a:solidFill>
                  <a:schemeClr val="tx1">
                    <a:lumMod val="65000"/>
                    <a:lumOff val="35000"/>
                  </a:schemeClr>
                </a:solidFill>
              </a:rPr>
              <a:t>Uspjesi ostvareni djelovanjem EU-a: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GB" altLang="en-US" b="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r-HR" b="0">
                <a:solidFill>
                  <a:schemeClr val="tx1">
                    <a:lumMod val="65000"/>
                    <a:lumOff val="35000"/>
                  </a:schemeClr>
                </a:solidFill>
              </a:rPr>
              <a:t>čišća voda za pranje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r-HR" b="0">
                <a:solidFill>
                  <a:schemeClr val="tx1">
                    <a:lumMod val="65000"/>
                    <a:lumOff val="35000"/>
                  </a:schemeClr>
                </a:solidFill>
              </a:rPr>
              <a:t>mnogo manje kiselih kiša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r-HR" b="0">
                <a:solidFill>
                  <a:schemeClr val="tx1">
                    <a:lumMod val="65000"/>
                    <a:lumOff val="35000"/>
                  </a:schemeClr>
                </a:solidFill>
              </a:rPr>
              <a:t>bezolovni benzin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r-HR" b="0">
                <a:solidFill>
                  <a:schemeClr val="tx1">
                    <a:lumMod val="65000"/>
                    <a:lumOff val="35000"/>
                  </a:schemeClr>
                </a:solidFill>
              </a:rPr>
              <a:t>jednostavno i sigurno zbrinjavanje elektroničke opreme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r-HR" b="0">
                <a:solidFill>
                  <a:schemeClr val="tx1">
                    <a:lumMod val="65000"/>
                    <a:lumOff val="35000"/>
                  </a:schemeClr>
                </a:solidFill>
              </a:rPr>
              <a:t>stroga pravila o sigurnosni hrane, od farme do stola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r-HR" b="0">
                <a:solidFill>
                  <a:schemeClr val="tx1">
                    <a:lumMod val="65000"/>
                    <a:lumOff val="35000"/>
                  </a:schemeClr>
                </a:solidFill>
              </a:rPr>
              <a:t>više ekološkog i kvalitetnog uzgoja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r-HR" b="0">
                <a:solidFill>
                  <a:schemeClr val="tx1">
                    <a:lumMod val="65000"/>
                    <a:lumOff val="35000"/>
                  </a:schemeClr>
                </a:solidFill>
              </a:rPr>
              <a:t>učinkovitija zdravstvena upozorenja o cigaretama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hr-HR" b="0">
                <a:solidFill>
                  <a:schemeClr val="tx1">
                    <a:lumMod val="65000"/>
                    <a:lumOff val="35000"/>
                  </a:schemeClr>
                </a:solidFill>
              </a:rPr>
              <a:t>registracija i kontrola svih kemikalija (REACH)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44806B9-0BAC-403C-A145-8CE9CB58A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50" y="1644650"/>
            <a:ext cx="597693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hr-HR" sz="1800" b="0">
                <a:solidFill>
                  <a:srgbClr val="359AC2"/>
                </a:solidFill>
              </a:rPr>
              <a:t>Zagađenje ne poznaje granice – potrebno je zajedničko djelovanje</a:t>
            </a:r>
          </a:p>
        </p:txBody>
      </p:sp>
      <p:pic>
        <p:nvPicPr>
          <p:cNvPr id="63493" name="Picture 1">
            <a:extLst>
              <a:ext uri="{FF2B5EF4-FFF2-40B4-BE49-F238E27FC236}">
                <a16:creationId xmlns:a16="http://schemas.microsoft.com/office/drawing/2014/main" id="{CAE603CD-7CDB-4ABB-B0E8-BFE631773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2506663"/>
            <a:ext cx="40862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E9ECADB5-7A95-4611-8E2E-4E8F0231B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8"/>
            <a:ext cx="7427913" cy="504825"/>
          </a:xfrm>
        </p:spPr>
        <p:txBody>
          <a:bodyPr/>
          <a:lstStyle/>
          <a:p>
            <a:r>
              <a:rPr lang="hr-H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Zaštita prava potrošača </a:t>
            </a:r>
          </a:p>
        </p:txBody>
      </p:sp>
      <p:sp>
        <p:nvSpPr>
          <p:cNvPr id="65539" name="Rectangle 1">
            <a:extLst>
              <a:ext uri="{FF2B5EF4-FFF2-40B4-BE49-F238E27FC236}">
                <a16:creationId xmlns:a16="http://schemas.microsoft.com/office/drawing/2014/main" id="{CED37183-E61E-425C-99A2-2201D7600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100" y="2038350"/>
            <a:ext cx="60642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FontTx/>
              <a:buChar char="•"/>
            </a:pPr>
            <a:r>
              <a:rPr lang="hr-HR" sz="14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Jasne deklaracije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FontTx/>
              <a:buChar char="•"/>
            </a:pPr>
            <a:r>
              <a:rPr lang="hr-HR" sz="14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Zdravstveni i sigurnosni standardi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FontTx/>
              <a:buChar char="•"/>
            </a:pPr>
            <a:r>
              <a:rPr lang="hr-HR" sz="14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Zabranjeni su nepravedni uvjeti ugovora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FontTx/>
              <a:buChar char="•"/>
            </a:pPr>
            <a:r>
              <a:rPr lang="hr-HR" sz="14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Putnička prava, primjerice naknada za velika kašnjenja 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FontTx/>
              <a:buChar char="•"/>
            </a:pPr>
            <a:r>
              <a:rPr lang="hr-HR" sz="14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Pomoć u rješavanju problema </a:t>
            </a:r>
          </a:p>
        </p:txBody>
      </p:sp>
      <p:sp>
        <p:nvSpPr>
          <p:cNvPr id="65540" name="TextBox 1">
            <a:extLst>
              <a:ext uri="{FF2B5EF4-FFF2-40B4-BE49-F238E27FC236}">
                <a16:creationId xmlns:a16="http://schemas.microsoft.com/office/drawing/2014/main" id="{641C71C4-7592-4C9B-8849-D8D45DF85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198563"/>
            <a:ext cx="69707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FontTx/>
              <a:buNone/>
            </a:pPr>
            <a:r>
              <a:rPr lang="hr-HR" sz="1800" dirty="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Kao potrošač zaštićeni ste temeljnim zakonima u cijeloj Europskoj uniji, čak i kada putujete ili kupujete putem interneta</a:t>
            </a:r>
          </a:p>
        </p:txBody>
      </p:sp>
      <p:pic>
        <p:nvPicPr>
          <p:cNvPr id="65541" name="Picture 3">
            <a:extLst>
              <a:ext uri="{FF2B5EF4-FFF2-40B4-BE49-F238E27FC236}">
                <a16:creationId xmlns:a16="http://schemas.microsoft.com/office/drawing/2014/main" id="{663EE848-504A-4483-AE31-ACE0BA524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184650"/>
            <a:ext cx="78295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13C5F2E1-D655-452B-A9D0-840467793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34950"/>
            <a:ext cx="78867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 ključna igrača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5B0BF5C-F949-5E4A-8653-20EF78B17CB5}"/>
              </a:ext>
            </a:extLst>
          </p:cNvPr>
          <p:cNvSpPr txBox="1">
            <a:spLocks/>
          </p:cNvSpPr>
          <p:nvPr/>
        </p:nvSpPr>
        <p:spPr>
          <a:xfrm>
            <a:off x="3440113" y="1316038"/>
            <a:ext cx="4411662" cy="118586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14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Europski parlament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14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- </a:t>
            </a:r>
            <a:r>
              <a:rPr lang="hr-HR" sz="14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glas naroda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14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David Sassoli, predsjednik Europskog parlamenta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461A2-2354-044C-AEDA-657C91F0453C}"/>
              </a:ext>
            </a:extLst>
          </p:cNvPr>
          <p:cNvSpPr txBox="1">
            <a:spLocks/>
          </p:cNvSpPr>
          <p:nvPr/>
        </p:nvSpPr>
        <p:spPr>
          <a:xfrm>
            <a:off x="3554413" y="2887663"/>
            <a:ext cx="3960812" cy="13001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14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Europsko vijeće i Vijeće ministara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14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- </a:t>
            </a:r>
            <a:r>
              <a:rPr lang="hr-HR" sz="14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glas država članica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hr-HR" sz="14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Charles Michel, predsjednik Europskog vijeća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7C664C3-14BC-D74F-8F17-A31E0504651A}"/>
              </a:ext>
            </a:extLst>
          </p:cNvPr>
          <p:cNvSpPr txBox="1">
            <a:spLocks/>
          </p:cNvSpPr>
          <p:nvPr/>
        </p:nvSpPr>
        <p:spPr>
          <a:xfrm>
            <a:off x="3554413" y="4808538"/>
            <a:ext cx="4297362" cy="13001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14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Europska komisija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14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- promicatelj zajedničkog interesa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hr-HR" sz="14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Ursula von der Leyen, </a:t>
            </a:r>
            <a:br>
              <a:rPr lang="hr-HR" sz="14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</a:br>
            <a:r>
              <a:rPr lang="hr-HR" sz="14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predsjednica Europske komisije</a:t>
            </a:r>
          </a:p>
        </p:txBody>
      </p:sp>
      <p:pic>
        <p:nvPicPr>
          <p:cNvPr id="67590" name="Picture 1">
            <a:extLst>
              <a:ext uri="{FF2B5EF4-FFF2-40B4-BE49-F238E27FC236}">
                <a16:creationId xmlns:a16="http://schemas.microsoft.com/office/drawing/2014/main" id="{F224A1A9-6B61-47AB-816C-0BCBBE90B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4772025"/>
            <a:ext cx="1382712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6">
            <a:extLst>
              <a:ext uri="{FF2B5EF4-FFF2-40B4-BE49-F238E27FC236}">
                <a16:creationId xmlns:a16="http://schemas.microsoft.com/office/drawing/2014/main" id="{0E2CF962-13EC-4E11-8986-C699581C9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365" r="-2" b="-2"/>
          <a:stretch>
            <a:fillRect/>
          </a:stretch>
        </p:blipFill>
        <p:spPr bwMode="auto">
          <a:xfrm>
            <a:off x="1906588" y="3046413"/>
            <a:ext cx="1382712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5">
            <a:extLst>
              <a:ext uri="{FF2B5EF4-FFF2-40B4-BE49-F238E27FC236}">
                <a16:creationId xmlns:a16="http://schemas.microsoft.com/office/drawing/2014/main" id="{4F29D8D8-6EDF-499D-BA0D-7CCB647AE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1135063"/>
            <a:ext cx="1347787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5029079-99EF-445C-8BED-CB31A51C35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44450"/>
            <a:ext cx="7634288" cy="576263"/>
          </a:xfrm>
        </p:spPr>
        <p:txBody>
          <a:bodyPr/>
          <a:lstStyle/>
          <a:p>
            <a:pPr eaLnBrk="1" hangingPunct="1"/>
            <a:r>
              <a:rPr lang="hr-HR" b="0"/>
              <a:t>Simboli Europske unije</a:t>
            </a:r>
          </a:p>
        </p:txBody>
      </p:sp>
      <p:pic>
        <p:nvPicPr>
          <p:cNvPr id="17411" name="Picture 1">
            <a:extLst>
              <a:ext uri="{FF2B5EF4-FFF2-40B4-BE49-F238E27FC236}">
                <a16:creationId xmlns:a16="http://schemas.microsoft.com/office/drawing/2014/main" id="{0CF37186-3F0A-4616-AD93-F07089697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316038"/>
            <a:ext cx="8266113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4">
            <a:extLst>
              <a:ext uri="{FF2B5EF4-FFF2-40B4-BE49-F238E27FC236}">
                <a16:creationId xmlns:a16="http://schemas.microsoft.com/office/drawing/2014/main" id="{F3D35FEA-D755-4176-AAA9-A351E34A4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738" y="6310313"/>
            <a:ext cx="16240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sz="1100">
                <a:solidFill>
                  <a:srgbClr val="595959"/>
                </a:solidFill>
              </a:rPr>
              <a:t>Europska zastava</a:t>
            </a:r>
          </a:p>
        </p:txBody>
      </p:sp>
      <p:sp>
        <p:nvSpPr>
          <p:cNvPr id="17413" name="TextBox 5">
            <a:extLst>
              <a:ext uri="{FF2B5EF4-FFF2-40B4-BE49-F238E27FC236}">
                <a16:creationId xmlns:a16="http://schemas.microsoft.com/office/drawing/2014/main" id="{44D82F95-7A69-4166-98A7-EFA561E36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7538" y="3730625"/>
            <a:ext cx="19256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sz="1100">
                <a:solidFill>
                  <a:srgbClr val="595959"/>
                </a:solidFill>
              </a:rPr>
              <a:t>Europska himna</a:t>
            </a:r>
          </a:p>
        </p:txBody>
      </p:sp>
      <p:sp>
        <p:nvSpPr>
          <p:cNvPr id="17414" name="TextBox 11">
            <a:extLst>
              <a:ext uri="{FF2B5EF4-FFF2-40B4-BE49-F238E27FC236}">
                <a16:creationId xmlns:a16="http://schemas.microsoft.com/office/drawing/2014/main" id="{D3004EF0-DC29-47E7-A989-17C43698F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75" y="6323013"/>
            <a:ext cx="9969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r-HR" sz="1100">
                <a:solidFill>
                  <a:srgbClr val="595959"/>
                </a:solidFill>
              </a:rPr>
              <a:t>Euro</a:t>
            </a:r>
          </a:p>
        </p:txBody>
      </p:sp>
      <p:sp>
        <p:nvSpPr>
          <p:cNvPr id="17415" name="TextBox 6">
            <a:extLst>
              <a:ext uri="{FF2B5EF4-FFF2-40B4-BE49-F238E27FC236}">
                <a16:creationId xmlns:a16="http://schemas.microsoft.com/office/drawing/2014/main" id="{AEADFDD4-1512-473A-8DF7-FD24C62F0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650" y="6308725"/>
            <a:ext cx="1660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sz="1100">
                <a:solidFill>
                  <a:srgbClr val="595959"/>
                </a:solidFill>
              </a:rPr>
              <a:t>Dan Europe, 9. svibnja</a:t>
            </a:r>
          </a:p>
        </p:txBody>
      </p:sp>
      <p:sp>
        <p:nvSpPr>
          <p:cNvPr id="17416" name="TextBox 7">
            <a:extLst>
              <a:ext uri="{FF2B5EF4-FFF2-40B4-BE49-F238E27FC236}">
                <a16:creationId xmlns:a16="http://schemas.microsoft.com/office/drawing/2014/main" id="{E7B177B7-B005-4E47-BA1F-F35ACFCDB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975" y="3573463"/>
            <a:ext cx="25463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sz="1100">
                <a:solidFill>
                  <a:srgbClr val="595959"/>
                </a:solidFill>
              </a:rPr>
              <a:t>Moto: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sz="1100">
                <a:solidFill>
                  <a:srgbClr val="595959"/>
                </a:solidFill>
              </a:rPr>
              <a:t>ujedinjeni u različitosti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FBD2B6EB-DC7D-4C4D-94E5-1170C41A2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23900"/>
          </a:xfrm>
        </p:spPr>
        <p:txBody>
          <a:bodyPr/>
          <a:lstStyle/>
          <a:p>
            <a:pPr eaLnBrk="1" hangingPunct="1"/>
            <a:r>
              <a:rPr lang="hr-H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Institucije Europske unije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617633A-C158-4357-B3E9-F119A41EA795}"/>
              </a:ext>
            </a:extLst>
          </p:cNvPr>
          <p:cNvSpPr txBox="1">
            <a:spLocks noChangeArrowheads="1"/>
          </p:cNvSpPr>
          <p:nvPr/>
        </p:nvSpPr>
        <p:spPr>
          <a:xfrm>
            <a:off x="855663" y="2843213"/>
            <a:ext cx="2286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120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Europski parlament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9BCA48A-99BC-435F-8E2A-2D8A205FD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3" y="3757613"/>
            <a:ext cx="9906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hr-HR" sz="120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Sud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469E39F-DF8E-4A44-93F4-D7836C07F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063" y="3757613"/>
            <a:ext cx="9906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hr-HR" sz="120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Revizorski sud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856ED3A-F636-4D00-9F58-52CEC6984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3757613"/>
            <a:ext cx="2286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hr-H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Gospodarski i socijalni odbor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701DA4CB-7332-4A72-9A29-C03DD883D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263" y="3757613"/>
            <a:ext cx="2286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hr-HR" sz="120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Odbor regija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1490FE2B-AF7D-4571-9473-B564548D2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2843213"/>
            <a:ext cx="2286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hr-HR" sz="120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Vijeće ministara</a:t>
            </a:r>
          </a:p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hr-HR" sz="120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(Vijeće)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FF6AADA3-C6CD-43E2-BC45-ACD8AE2FF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263" y="2843213"/>
            <a:ext cx="2286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hr-HR" sz="120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Europska komisija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4821355-2F82-4D20-8901-13CD64205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" y="4611688"/>
            <a:ext cx="2286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hr-HR" sz="120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Europska investicijska banka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69579671-B456-4A7C-92A5-0FED54F37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263" y="4672013"/>
            <a:ext cx="2286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hr-HR" sz="120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Europska središnja banka</a:t>
            </a:r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80D6B762-8F71-490B-8507-3C5E24262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263" y="4595813"/>
            <a:ext cx="17526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nl-BE" altLang="nl-BE" sz="1600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8621" name="Rectangle 14">
            <a:extLst>
              <a:ext uri="{FF2B5EF4-FFF2-40B4-BE49-F238E27FC236}">
                <a16:creationId xmlns:a16="http://schemas.microsoft.com/office/drawing/2014/main" id="{4E74F6F6-4F9D-413F-BAA3-24230AB1A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863" y="4724400"/>
            <a:ext cx="205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hr-HR" sz="1200">
                <a:solidFill>
                  <a:srgbClr val="595959"/>
                </a:solidFill>
                <a:latin typeface="Verdana" panose="020B0604030504040204" pitchFamily="34" charset="0"/>
              </a:rPr>
              <a:t>Agencije</a:t>
            </a: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C603F959-797D-4017-ADF8-FB4D89B32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1928813"/>
            <a:ext cx="2286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hr-HR" sz="120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Europsko vijeće (sastanak na vrhu)</a:t>
            </a:r>
          </a:p>
        </p:txBody>
      </p:sp>
      <p:pic>
        <p:nvPicPr>
          <p:cNvPr id="68623" name="Picture 1">
            <a:extLst>
              <a:ext uri="{FF2B5EF4-FFF2-40B4-BE49-F238E27FC236}">
                <a16:creationId xmlns:a16="http://schemas.microsoft.com/office/drawing/2014/main" id="{8AC973FF-3147-466F-841A-5DB5B9DD9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2587625"/>
            <a:ext cx="7810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4" name="Picture 17">
            <a:extLst>
              <a:ext uri="{FF2B5EF4-FFF2-40B4-BE49-F238E27FC236}">
                <a16:creationId xmlns:a16="http://schemas.microsoft.com/office/drawing/2014/main" id="{7E06E2B5-50FE-4F5D-8B5F-C4A174B0A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2632075"/>
            <a:ext cx="5683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5" name="Picture 12">
            <a:extLst>
              <a:ext uri="{FF2B5EF4-FFF2-40B4-BE49-F238E27FC236}">
                <a16:creationId xmlns:a16="http://schemas.microsoft.com/office/drawing/2014/main" id="{9CC39324-4227-4EB1-BBB3-0430FCE85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3421063"/>
            <a:ext cx="4984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6" name="Picture 1">
            <a:extLst>
              <a:ext uri="{FF2B5EF4-FFF2-40B4-BE49-F238E27FC236}">
                <a16:creationId xmlns:a16="http://schemas.microsoft.com/office/drawing/2014/main" id="{E5C225EA-F0EB-433A-953F-E27142CBBD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1411288"/>
            <a:ext cx="5857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7" name="Picture 19">
            <a:extLst>
              <a:ext uri="{FF2B5EF4-FFF2-40B4-BE49-F238E27FC236}">
                <a16:creationId xmlns:a16="http://schemas.microsoft.com/office/drawing/2014/main" id="{5D1F3BD2-7900-44DA-B52F-6A48A635B7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2533650"/>
            <a:ext cx="54927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8" name="Picture 2">
            <a:extLst>
              <a:ext uri="{FF2B5EF4-FFF2-40B4-BE49-F238E27FC236}">
                <a16:creationId xmlns:a16="http://schemas.microsoft.com/office/drawing/2014/main" id="{D76E0F4E-DE8F-45BF-A70A-C54FD66742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4300538"/>
            <a:ext cx="468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9" name="Picture 4">
            <a:extLst>
              <a:ext uri="{FF2B5EF4-FFF2-40B4-BE49-F238E27FC236}">
                <a16:creationId xmlns:a16="http://schemas.microsoft.com/office/drawing/2014/main" id="{26E31751-B29D-4784-807A-D44F777460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3581400"/>
            <a:ext cx="3762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30" name="Picture 15">
            <a:extLst>
              <a:ext uri="{FF2B5EF4-FFF2-40B4-BE49-F238E27FC236}">
                <a16:creationId xmlns:a16="http://schemas.microsoft.com/office/drawing/2014/main" id="{6C7D4078-EB0D-43E3-BFBE-BF981E3419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19" r="56476" b="-732"/>
          <a:stretch>
            <a:fillRect/>
          </a:stretch>
        </p:blipFill>
        <p:spPr bwMode="auto">
          <a:xfrm>
            <a:off x="1784351" y="3432175"/>
            <a:ext cx="4635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31" name="Picture 20">
            <a:extLst>
              <a:ext uri="{FF2B5EF4-FFF2-40B4-BE49-F238E27FC236}">
                <a16:creationId xmlns:a16="http://schemas.microsoft.com/office/drawing/2014/main" id="{46E865CF-654F-4A91-9B5D-C14BDF24A5F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3500438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32" name="Picture 21">
            <a:extLst>
              <a:ext uri="{FF2B5EF4-FFF2-40B4-BE49-F238E27FC236}">
                <a16:creationId xmlns:a16="http://schemas.microsoft.com/office/drawing/2014/main" id="{7BBC38D9-34F4-4569-ADEB-0683409845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4500563"/>
            <a:ext cx="404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851EF1E8-DDAE-44D2-B147-5ED8C58F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23900"/>
          </a:xfrm>
        </p:spPr>
        <p:txBody>
          <a:bodyPr/>
          <a:lstStyle/>
          <a:p>
            <a:pPr eaLnBrk="1" hangingPunct="1"/>
            <a:r>
              <a:rPr lang="hr-H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Kako se izrađuju propisi Europske unije</a:t>
            </a: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44FC3AC7-8F27-4EB2-8D15-4EFBD7849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1928813"/>
            <a:ext cx="5997575" cy="444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hr-HR" sz="120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Građani, interesne grupe, stručnjaci: rasprava, savjetovanja</a:t>
            </a: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B160EFE1-0AF8-4371-A086-21732C9B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2732088"/>
            <a:ext cx="5997575" cy="444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hr-HR" sz="120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Komisija: podnosi službeni prijedlog </a:t>
            </a: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24A2A10F-937D-409D-8548-6C569AEBE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450" y="3543300"/>
            <a:ext cx="5995988" cy="44608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hr-HR" sz="120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Parlament i Vijeće ministara: donose zajedničku odluku </a:t>
            </a: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436BA8E9-935B-4D36-81FB-7FA755400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4381500"/>
            <a:ext cx="5995988" cy="44608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hr-HR" sz="120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Nacionalna i lokalna tijela: provedba</a:t>
            </a: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F4FC6906-A345-4E22-84A1-AB6A0F5A5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0" y="5213350"/>
            <a:ext cx="5995988" cy="444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hr-HR" sz="120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</a:rPr>
              <a:t>Komisija i Sud: nadzor provedbe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D573F2D5-EED0-44B9-A335-F406BBCA10FB}"/>
              </a:ext>
            </a:extLst>
          </p:cNvPr>
          <p:cNvSpPr/>
          <p:nvPr/>
        </p:nvSpPr>
        <p:spPr>
          <a:xfrm>
            <a:off x="4364038" y="2471738"/>
            <a:ext cx="107950" cy="19050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60BFDAAB-5C8F-4EFA-9F54-B6EC373FB307}"/>
              </a:ext>
            </a:extLst>
          </p:cNvPr>
          <p:cNvSpPr/>
          <p:nvPr/>
        </p:nvSpPr>
        <p:spPr>
          <a:xfrm>
            <a:off x="4362450" y="3276600"/>
            <a:ext cx="107950" cy="188913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137BA5BA-EEE5-4F9A-BC29-5A2413C8EA3F}"/>
              </a:ext>
            </a:extLst>
          </p:cNvPr>
          <p:cNvSpPr/>
          <p:nvPr/>
        </p:nvSpPr>
        <p:spPr>
          <a:xfrm>
            <a:off x="4360863" y="4116388"/>
            <a:ext cx="107950" cy="19050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68706700-A177-40A0-92B7-BD4BC793D52B}"/>
              </a:ext>
            </a:extLst>
          </p:cNvPr>
          <p:cNvSpPr/>
          <p:nvPr/>
        </p:nvSpPr>
        <p:spPr>
          <a:xfrm>
            <a:off x="4359275" y="4938713"/>
            <a:ext cx="107950" cy="19050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dirty="0">
              <a:solidFill>
                <a:srgbClr val="00B0F0"/>
              </a:solidFill>
            </a:endParaRPr>
          </a:p>
        </p:txBody>
      </p:sp>
      <p:pic>
        <p:nvPicPr>
          <p:cNvPr id="69644" name="Picture 2">
            <a:extLst>
              <a:ext uri="{FF2B5EF4-FFF2-40B4-BE49-F238E27FC236}">
                <a16:creationId xmlns:a16="http://schemas.microsoft.com/office/drawing/2014/main" id="{E66A66A7-B570-4F2E-9C00-4E30F73CB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3511550"/>
            <a:ext cx="88106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5" name="Picture 12">
            <a:extLst>
              <a:ext uri="{FF2B5EF4-FFF2-40B4-BE49-F238E27FC236}">
                <a16:creationId xmlns:a16="http://schemas.microsoft.com/office/drawing/2014/main" id="{417E5D10-0D34-46BA-B174-0ACD10129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4983163"/>
            <a:ext cx="6905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6" name="Picture 17">
            <a:extLst>
              <a:ext uri="{FF2B5EF4-FFF2-40B4-BE49-F238E27FC236}">
                <a16:creationId xmlns:a16="http://schemas.microsoft.com/office/drawing/2014/main" id="{D898C850-C83C-4223-94C8-28FFEADC3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2470150"/>
            <a:ext cx="762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7" name="Picture 17">
            <a:extLst>
              <a:ext uri="{FF2B5EF4-FFF2-40B4-BE49-F238E27FC236}">
                <a16:creationId xmlns:a16="http://schemas.microsoft.com/office/drawing/2014/main" id="{C5C9E742-D942-4484-BD90-7EC77D8AB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5187950"/>
            <a:ext cx="762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>
            <a:extLst>
              <a:ext uri="{FF2B5EF4-FFF2-40B4-BE49-F238E27FC236}">
                <a16:creationId xmlns:a16="http://schemas.microsoft.com/office/drawing/2014/main" id="{CB9389BE-025A-4C04-9161-D14C1EDB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8913"/>
            <a:ext cx="6570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sz="2000" b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Vijeće ministara - glas država članica</a:t>
            </a:r>
          </a:p>
        </p:txBody>
      </p:sp>
      <p:sp>
        <p:nvSpPr>
          <p:cNvPr id="72707" name="Rectangle 4">
            <a:extLst>
              <a:ext uri="{FF2B5EF4-FFF2-40B4-BE49-F238E27FC236}">
                <a16:creationId xmlns:a16="http://schemas.microsoft.com/office/drawing/2014/main" id="{919A0414-A35F-4027-8C32-D3625AA02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501775"/>
            <a:ext cx="6272213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r-HR" sz="1500" b="0">
                <a:solidFill>
                  <a:srgbClr val="595959"/>
                </a:solidFill>
              </a:rPr>
              <a:t>Po jedan ministar iz svake zemlje Europske unije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r-HR" sz="1500" b="0">
                <a:solidFill>
                  <a:srgbClr val="595959"/>
                </a:solidFill>
              </a:rPr>
              <a:t>Predsjedništvo: rotira se svakih šest mjeseci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r-HR" sz="1500" b="0">
                <a:solidFill>
                  <a:srgbClr val="595959"/>
                </a:solidFill>
              </a:rPr>
              <a:t>Donosi zakone i proračun Europske unije zajedno s parlamentom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r-HR" sz="1500" b="0">
                <a:solidFill>
                  <a:srgbClr val="595959"/>
                </a:solidFill>
              </a:rPr>
              <a:t>Upravlja zajedničkom vanjskom i sigurnosnom politikom</a:t>
            </a:r>
          </a:p>
          <a:p>
            <a:pPr eaLnBrk="1" hangingPunct="1">
              <a:spcBef>
                <a:spcPct val="0"/>
              </a:spcBef>
            </a:pPr>
            <a:endParaRPr lang="en-US" altLang="en-US" sz="1500" b="0" dirty="0">
              <a:solidFill>
                <a:srgbClr val="59595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25" y="3323798"/>
            <a:ext cx="5128953" cy="341844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D194D977-9C9B-4AA4-865E-C601F75D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23900"/>
          </a:xfrm>
        </p:spPr>
        <p:txBody>
          <a:bodyPr/>
          <a:lstStyle/>
          <a:p>
            <a:pPr eaLnBrk="1" hangingPunct="1"/>
            <a:r>
              <a:rPr lang="hr-H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Vijeće ministara – glasovanje</a:t>
            </a:r>
          </a:p>
        </p:txBody>
      </p:sp>
      <p:sp>
        <p:nvSpPr>
          <p:cNvPr id="74755" name="Content Placeholder 2">
            <a:extLst>
              <a:ext uri="{FF2B5EF4-FFF2-40B4-BE49-F238E27FC236}">
                <a16:creationId xmlns:a16="http://schemas.microsoft.com/office/drawing/2014/main" id="{F6488F6D-A9A7-4ED5-911A-79FFD1F4A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7250" y="1514475"/>
            <a:ext cx="7635875" cy="4351338"/>
          </a:xfrm>
        </p:spPr>
        <p:txBody>
          <a:bodyPr/>
          <a:lstStyle/>
          <a:p>
            <a:endParaRPr lang="en-GB" altLang="en-U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hr-HR" sz="1800" dirty="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Većina odluka Vijeća donosi se prema načelu "</a:t>
            </a:r>
            <a:r>
              <a:rPr lang="hr-HR" sz="1800" b="1" dirty="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dvostruke većine</a:t>
            </a:r>
            <a:r>
              <a:rPr lang="hr-HR" sz="1800" dirty="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".  </a:t>
            </a:r>
          </a:p>
          <a:p>
            <a:pPr>
              <a:buFont typeface="Arial" panose="020B0604020202020204" pitchFamily="34" charset="0"/>
              <a:buNone/>
            </a:pPr>
            <a:endParaRPr lang="fr-BE" alt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hr-HR" sz="1600" dirty="0">
                <a:solidFill>
                  <a:srgbClr val="595959"/>
                </a:solidFill>
                <a:latin typeface="Verdana" panose="020B0604030504040204" pitchFamily="34" charset="0"/>
              </a:rPr>
              <a:t>Odluku mora podupirati najmanje: 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sz="1600" dirty="0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hr-HR" sz="1600" dirty="0">
                <a:solidFill>
                  <a:srgbClr val="595959"/>
                </a:solidFill>
                <a:latin typeface="Verdana" panose="020B0604030504040204" pitchFamily="34" charset="0"/>
              </a:rPr>
              <a:t>•	55 % država članica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hr-HR" sz="1600" dirty="0">
                <a:solidFill>
                  <a:srgbClr val="595959"/>
                </a:solidFill>
                <a:latin typeface="Verdana" panose="020B0604030504040204" pitchFamily="34" charset="0"/>
              </a:rPr>
              <a:t>•	Države članice koje predstavljaju 65 % stanovništva EU-a</a:t>
            </a:r>
          </a:p>
          <a:p>
            <a:endParaRPr lang="en-GB" altLang="en-US" sz="1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4ABB7944-21E6-4E53-866E-04327976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8"/>
            <a:ext cx="7427913" cy="504825"/>
          </a:xfrm>
        </p:spPr>
        <p:txBody>
          <a:bodyPr/>
          <a:lstStyle/>
          <a:p>
            <a:pPr eaLnBrk="1" hangingPunct="1"/>
            <a:r>
              <a:rPr lang="hr-H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Sastanak Europskog vijeća</a:t>
            </a:r>
          </a:p>
        </p:txBody>
      </p:sp>
      <p:sp>
        <p:nvSpPr>
          <p:cNvPr id="76803" name="Rectangle 4">
            <a:extLst>
              <a:ext uri="{FF2B5EF4-FFF2-40B4-BE49-F238E27FC236}">
                <a16:creationId xmlns:a16="http://schemas.microsoft.com/office/drawing/2014/main" id="{EFE28DD2-DE91-40A5-8F26-960688D92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63" y="5118100"/>
            <a:ext cx="542448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hr-HR" sz="1500">
                <a:solidFill>
                  <a:srgbClr val="595959"/>
                </a:solidFill>
                <a:latin typeface="Verdana" panose="020B0604030504040204" pitchFamily="34" charset="0"/>
              </a:rPr>
              <a:t>Održava se najmanje četiri puta godišnje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hr-HR" sz="1500">
                <a:solidFill>
                  <a:srgbClr val="595959"/>
                </a:solidFill>
                <a:latin typeface="Verdana" panose="020B0604030504040204" pitchFamily="34" charset="0"/>
              </a:rPr>
              <a:t>Donosi opće smjernice za politiku Europske unije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hr-HR" sz="1500">
                <a:solidFill>
                  <a:srgbClr val="595959"/>
                </a:solidFill>
                <a:latin typeface="Verdana" panose="020B0604030504040204" pitchFamily="34" charset="0"/>
              </a:rPr>
              <a:t>Predsjednik: Charles Michel</a:t>
            </a:r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779C8AEF-376F-4EF6-9C83-E6EB37C7D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244600"/>
            <a:ext cx="74485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sz="1800">
                <a:solidFill>
                  <a:srgbClr val="359AC2"/>
                </a:solidFill>
                <a:latin typeface="Verdana" panose="020B0604030504040204" pitchFamily="34" charset="0"/>
              </a:rPr>
              <a:t>Sastanak čelnika država i vlada zemalja Europske unije</a:t>
            </a:r>
            <a:r>
              <a:rPr lang="hr-HR" sz="1500" b="1">
                <a:solidFill>
                  <a:srgbClr val="333399"/>
                </a:solidFill>
                <a:latin typeface="Verdana" panose="020B0604030504040204" pitchFamily="34" charset="0"/>
              </a:rPr>
              <a:t/>
            </a:r>
            <a:br>
              <a:rPr lang="hr-HR" sz="1500" b="1">
                <a:solidFill>
                  <a:srgbClr val="333399"/>
                </a:solidFill>
                <a:latin typeface="Verdana" panose="020B0604030504040204" pitchFamily="34" charset="0"/>
              </a:rPr>
            </a:br>
            <a:endParaRPr lang="hr-HR" sz="1500" b="1">
              <a:solidFill>
                <a:srgbClr val="333399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60" y="1739900"/>
            <a:ext cx="4678005" cy="311814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>
            <a:extLst>
              <a:ext uri="{FF2B5EF4-FFF2-40B4-BE49-F238E27FC236}">
                <a16:creationId xmlns:a16="http://schemas.microsoft.com/office/drawing/2014/main" id="{388C29AE-65AE-4903-80F6-F01531F97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816" y="0"/>
            <a:ext cx="81215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sz="2000" dirty="0">
                <a:solidFill>
                  <a:srgbClr val="FFFFFF"/>
                </a:solidFill>
                <a:latin typeface="Verdana" panose="020B0604030504040204" pitchFamily="34" charset="0"/>
              </a:rPr>
              <a:t>Visoki predstavnik Unije za vanjske poslove i sigurnosnu politiku</a:t>
            </a:r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A14F8BCB-5060-47C5-B0C3-D5A20425C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443163"/>
            <a:ext cx="48244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  <a:defRPr/>
            </a:pPr>
            <a:r>
              <a:rPr lang="hr-HR" sz="1350">
                <a:solidFill>
                  <a:srgbClr val="595959"/>
                </a:solidFill>
                <a:latin typeface="Verdana" panose="020B0604030504040204" pitchFamily="34" charset="0"/>
              </a:rPr>
              <a:t>Dvostruka uloga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Char char="–"/>
              <a:defRPr/>
            </a:pPr>
            <a:r>
              <a:rPr lang="hr-HR" sz="1350">
                <a:solidFill>
                  <a:srgbClr val="595959"/>
                </a:solidFill>
                <a:latin typeface="Verdana" panose="020B0604030504040204" pitchFamily="34" charset="0"/>
              </a:rPr>
              <a:t>predsjedava sastancima Vijeća za vanjske poslove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Char char="–"/>
              <a:defRPr/>
            </a:pPr>
            <a:r>
              <a:rPr lang="hr-HR" sz="1350">
                <a:solidFill>
                  <a:srgbClr val="595959"/>
                </a:solidFill>
                <a:latin typeface="Verdana" panose="020B0604030504040204" pitchFamily="34" charset="0"/>
              </a:rPr>
              <a:t>Potpredsjednik Europske komisije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  <a:defRPr/>
            </a:pPr>
            <a:r>
              <a:rPr lang="hr-HR" sz="1350">
                <a:solidFill>
                  <a:srgbClr val="595959"/>
                </a:solidFill>
                <a:latin typeface="Verdana" panose="020B0604030504040204" pitchFamily="34" charset="0"/>
              </a:rPr>
              <a:t>upravlja zajedničkom vanjskom i sigurnosnom politikom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  <a:defRPr/>
            </a:pPr>
            <a:r>
              <a:rPr lang="hr-HR" sz="1350">
                <a:solidFill>
                  <a:srgbClr val="595959"/>
                </a:solidFill>
                <a:latin typeface="Verdana" panose="020B0604030504040204" pitchFamily="34" charset="0"/>
              </a:rPr>
              <a:t>čelnik Europske službe za vanjsko djelovanje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34B640EE-16F0-4F49-830E-7C48746D5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909763"/>
            <a:ext cx="5072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sz="1800">
                <a:solidFill>
                  <a:srgbClr val="359AC2"/>
                </a:solidFill>
                <a:latin typeface="Verdana" panose="020B0604030504040204" pitchFamily="34" charset="0"/>
              </a:rPr>
              <a:t>Josep Borrell</a:t>
            </a:r>
          </a:p>
        </p:txBody>
      </p:sp>
      <p:pic>
        <p:nvPicPr>
          <p:cNvPr id="78853" name="Picture 1">
            <a:extLst>
              <a:ext uri="{FF2B5EF4-FFF2-40B4-BE49-F238E27FC236}">
                <a16:creationId xmlns:a16="http://schemas.microsoft.com/office/drawing/2014/main" id="{DCF86475-7C71-430E-8A81-7F7F50732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2495550"/>
            <a:ext cx="33210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>
            <a:extLst>
              <a:ext uri="{FF2B5EF4-FFF2-40B4-BE49-F238E27FC236}">
                <a16:creationId xmlns:a16="http://schemas.microsoft.com/office/drawing/2014/main" id="{A07332BA-1C1E-45B1-A153-10A73CCB3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115888"/>
            <a:ext cx="80295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sz="2000">
                <a:solidFill>
                  <a:srgbClr val="FFFFFF"/>
                </a:solidFill>
                <a:latin typeface="Verdana" panose="020B0604030504040204" pitchFamily="34" charset="0"/>
              </a:rPr>
              <a:t>Europska komisija - promicatelj zajedničkog interesa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1F3A245-6E7D-4779-84C8-74828C4DE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1262063"/>
            <a:ext cx="7202487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hr-HR" dirty="0">
                <a:solidFill>
                  <a:srgbClr val="359AC2"/>
                </a:solidFill>
                <a:latin typeface="Verdana"/>
              </a:rPr>
              <a:t>27 povjerenika, po jedan iz svake zemlje Europske unije</a:t>
            </a:r>
            <a:r>
              <a:rPr lang="hr-HR" sz="1600" b="1" dirty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hr-HR" sz="1600" b="1" dirty="0">
                <a:solidFill>
                  <a:srgbClr val="FFFFFF"/>
                </a:solidFill>
                <a:latin typeface="Verdana" pitchFamily="34" charset="0"/>
              </a:rPr>
            </a:br>
            <a:endParaRPr lang="hr-HR" sz="1600" b="1" dirty="0">
              <a:solidFill>
                <a:srgbClr val="FFFFFF"/>
              </a:solidFill>
              <a:latin typeface="Verdana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1500" dirty="0">
                <a:solidFill>
                  <a:srgbClr val="595959"/>
                </a:solidFill>
                <a:latin typeface="Verdana" panose="020B0604030504040204" pitchFamily="34" charset="0"/>
              </a:rPr>
              <a:t>predlaže nove zakone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1500" dirty="0">
                <a:solidFill>
                  <a:srgbClr val="595959"/>
                </a:solidFill>
                <a:latin typeface="Verdana" panose="020B0604030504040204" pitchFamily="34" charset="0"/>
              </a:rPr>
              <a:t>izvršno tijelo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1500" dirty="0">
                <a:solidFill>
                  <a:srgbClr val="595959"/>
                </a:solidFill>
                <a:latin typeface="Verdana" panose="020B0604030504040204" pitchFamily="34" charset="0"/>
              </a:rPr>
              <a:t>čuvarica ugovora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1500" dirty="0">
                <a:solidFill>
                  <a:srgbClr val="595959"/>
                </a:solidFill>
                <a:latin typeface="Verdana" panose="020B0604030504040204" pitchFamily="34" charset="0"/>
              </a:rPr>
              <a:t>predstavlja EU na međunarodnoj sceni</a:t>
            </a:r>
            <a:br>
              <a:rPr lang="hr-HR" sz="1500" dirty="0">
                <a:solidFill>
                  <a:srgbClr val="595959"/>
                </a:solidFill>
                <a:latin typeface="Verdana" panose="020B0604030504040204" pitchFamily="34" charset="0"/>
              </a:rPr>
            </a:br>
            <a:endParaRPr lang="hr-HR" sz="1500" dirty="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pic>
        <p:nvPicPr>
          <p:cNvPr id="80900" name="Picture 1">
            <a:extLst>
              <a:ext uri="{FF2B5EF4-FFF2-40B4-BE49-F238E27FC236}">
                <a16:creationId xmlns:a16="http://schemas.microsoft.com/office/drawing/2014/main" id="{257D72A8-51DA-4F10-9D42-8333FC50F67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3429000"/>
            <a:ext cx="4344988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>
            <a:extLst>
              <a:ext uri="{FF2B5EF4-FFF2-40B4-BE49-F238E27FC236}">
                <a16:creationId xmlns:a16="http://schemas.microsoft.com/office/drawing/2014/main" id="{6F2E148D-9BC6-43CB-B428-58B8AC299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5888"/>
            <a:ext cx="74279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2000" b="0">
                <a:solidFill>
                  <a:srgbClr val="FFFFFF"/>
                </a:solidFill>
              </a:rPr>
              <a:t>Sud – zagovaratelj zakona</a:t>
            </a:r>
          </a:p>
        </p:txBody>
      </p:sp>
      <p:sp>
        <p:nvSpPr>
          <p:cNvPr id="82947" name="Rectangle 7">
            <a:extLst>
              <a:ext uri="{FF2B5EF4-FFF2-40B4-BE49-F238E27FC236}">
                <a16:creationId xmlns:a16="http://schemas.microsoft.com/office/drawing/2014/main" id="{B0FC1A7A-6BC6-401A-911B-07671F804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650" y="1470025"/>
            <a:ext cx="74898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1800" b="0">
                <a:solidFill>
                  <a:srgbClr val="359AC2"/>
                </a:solidFill>
              </a:rPr>
              <a:t>27 nezavisnih sudaca, po jedan iz svake zemlje Europske unije</a:t>
            </a:r>
          </a:p>
        </p:txBody>
      </p:sp>
      <p:sp>
        <p:nvSpPr>
          <p:cNvPr id="82948" name="Rectangle 7">
            <a:extLst>
              <a:ext uri="{FF2B5EF4-FFF2-40B4-BE49-F238E27FC236}">
                <a16:creationId xmlns:a16="http://schemas.microsoft.com/office/drawing/2014/main" id="{B4A0FD72-62EA-4480-A2AB-D609193F4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650" y="2243138"/>
            <a:ext cx="6207125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r-HR" sz="1500" b="0">
                <a:solidFill>
                  <a:srgbClr val="595959"/>
                </a:solidFill>
              </a:rPr>
              <a:t>odlučuje o tumačenju propisa Europske unije</a:t>
            </a:r>
          </a:p>
          <a:p>
            <a:pPr eaLnBrk="1" hangingPunct="1">
              <a:spcBef>
                <a:spcPct val="0"/>
              </a:spcBef>
            </a:pPr>
            <a:r>
              <a:rPr lang="hr-HR" sz="1500" b="0">
                <a:solidFill>
                  <a:srgbClr val="595959"/>
                </a:solidFill>
              </a:rPr>
              <a:t>osigurava da zemlje Europske unije na jednak način primjenjuju zakone Europske unije</a:t>
            </a:r>
            <a:r>
              <a:rPr lang="hr-HR" sz="1500">
                <a:solidFill>
                  <a:srgbClr val="FFFFFF"/>
                </a:solidFill>
              </a:rPr>
              <a:t/>
            </a:r>
            <a:br>
              <a:rPr lang="hr-HR" sz="1500">
                <a:solidFill>
                  <a:srgbClr val="FFFFFF"/>
                </a:solidFill>
              </a:rPr>
            </a:br>
            <a:endParaRPr lang="hr-HR" sz="1500">
              <a:solidFill>
                <a:srgbClr val="FFFFFF"/>
              </a:solidFill>
            </a:endParaRPr>
          </a:p>
        </p:txBody>
      </p:sp>
      <p:pic>
        <p:nvPicPr>
          <p:cNvPr id="82949" name="Picture 1">
            <a:extLst>
              <a:ext uri="{FF2B5EF4-FFF2-40B4-BE49-F238E27FC236}">
                <a16:creationId xmlns:a16="http://schemas.microsoft.com/office/drawing/2014/main" id="{77B7E0B8-FCB6-4443-97CB-CEC3B4AB4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313113"/>
            <a:ext cx="69151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5874A3D-415E-405A-8E8A-D6D8BE6B2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7427913" cy="504825"/>
          </a:xfrm>
        </p:spPr>
        <p:txBody>
          <a:bodyPr/>
          <a:lstStyle/>
          <a:p>
            <a:pPr eaLnBrk="1" hangingPunct="1">
              <a:defRPr/>
            </a:pPr>
            <a:r>
              <a:rPr lang="hr-HR" b="0">
                <a:solidFill>
                  <a:srgbClr val="FFFFFF"/>
                </a:solidFill>
                <a:ea typeface="+mn-ea"/>
                <a:cs typeface="+mn-cs"/>
              </a:rPr>
              <a:t>Europski ombudsman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E05CABB-F49C-4964-A656-A3D49C2A2F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989138"/>
            <a:ext cx="4537075" cy="6477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hr-HR" sz="1800" b="0">
                <a:solidFill>
                  <a:srgbClr val="359AC2"/>
                </a:solidFill>
              </a:rPr>
              <a:t>Emily O’Reilly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hr-HR" sz="1400">
                <a:solidFill>
                  <a:srgbClr val="595959"/>
                </a:solidFill>
              </a:rPr>
              <a:t>Europski ombudsman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GB" altLang="nl-BE" kern="1200" dirty="0">
              <a:solidFill>
                <a:srgbClr val="FF0000"/>
              </a:solidFill>
            </a:endParaRPr>
          </a:p>
        </p:txBody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77C6EDC7-05AE-446A-BCCB-DC2B08879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253" y="2800004"/>
            <a:ext cx="7438101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r-HR" sz="1500" b="0">
                <a:solidFill>
                  <a:srgbClr val="595959"/>
                </a:solidFill>
              </a:rPr>
              <a:t>Istražuje pritužbe o lošem ili pogrešnom načinu upravljanja institucija EU-a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GB" altLang="nl-BE" sz="1500" b="0" dirty="0">
              <a:solidFill>
                <a:srgbClr val="595959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r-HR" sz="1500" b="0">
                <a:solidFill>
                  <a:srgbClr val="595959"/>
                </a:solidFill>
              </a:rPr>
              <a:t>Primjerice: nepravednost, diskriminacija, zlouporaba moći, nepotrebno odgađanje, nereagiranje ili neodgovarajuće procedure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fr-BE" altLang="nl-BE" sz="1500" b="0" dirty="0">
              <a:solidFill>
                <a:srgbClr val="595959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r-HR" sz="1500" b="0">
                <a:solidFill>
                  <a:srgbClr val="595959"/>
                </a:solidFill>
              </a:rPr>
              <a:t>Pritužbu može uložiti bilo tko u EU-u</a:t>
            </a:r>
          </a:p>
        </p:txBody>
      </p:sp>
      <p:pic>
        <p:nvPicPr>
          <p:cNvPr id="84997" name="Picture 1">
            <a:extLst>
              <a:ext uri="{FF2B5EF4-FFF2-40B4-BE49-F238E27FC236}">
                <a16:creationId xmlns:a16="http://schemas.microsoft.com/office/drawing/2014/main" id="{7349C072-8EAF-41DE-ABFC-D09CFB23BA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304" y="1202533"/>
            <a:ext cx="1052404" cy="146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>
            <a:extLst>
              <a:ext uri="{FF2B5EF4-FFF2-40B4-BE49-F238E27FC236}">
                <a16:creationId xmlns:a16="http://schemas.microsoft.com/office/drawing/2014/main" id="{6287F782-8B03-4972-92E0-AC5B4B1DE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3" y="115888"/>
            <a:ext cx="7772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2000" b="0">
                <a:solidFill>
                  <a:srgbClr val="FFFFFF"/>
                </a:solidFill>
              </a:rPr>
              <a:t>Europski revizorski sud: osigurava vrijednost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2000" b="0">
                <a:solidFill>
                  <a:srgbClr val="FFFFFF"/>
                </a:solidFill>
              </a:rPr>
              <a:t>za vaš novac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4A9EC27-3BB9-4568-A485-C0077A153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744663"/>
            <a:ext cx="6246812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hr-HR" dirty="0">
                <a:solidFill>
                  <a:srgbClr val="359AC2"/>
                </a:solidFill>
                <a:latin typeface="Verdana"/>
              </a:rPr>
              <a:t>27 nezavisnih članova</a:t>
            </a:r>
            <a:r>
              <a:rPr lang="hr-HR" sz="1600" b="1" dirty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hr-HR" sz="1600" b="1" dirty="0">
                <a:solidFill>
                  <a:srgbClr val="FFFFFF"/>
                </a:solidFill>
                <a:latin typeface="Verdana" pitchFamily="34" charset="0"/>
              </a:rPr>
            </a:br>
            <a:endParaRPr lang="hr-HR" sz="1600" b="1" dirty="0">
              <a:solidFill>
                <a:srgbClr val="FFFFFF"/>
              </a:solidFill>
              <a:latin typeface="Verdana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1500" dirty="0">
                <a:solidFill>
                  <a:srgbClr val="595959"/>
                </a:solidFill>
                <a:latin typeface="Verdana" panose="020B0604030504040204" pitchFamily="34" charset="0"/>
              </a:rPr>
              <a:t>Provjerava koriste li se fondovi Europske unije na pravilan način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1500" dirty="0">
                <a:solidFill>
                  <a:srgbClr val="595959"/>
                </a:solidFill>
                <a:latin typeface="Verdana" panose="020B0604030504040204" pitchFamily="34" charset="0"/>
              </a:rPr>
              <a:t>Može provesti reviziju nad svakom osobom ili organizacijom koja radi s fondovima Europske unije</a:t>
            </a:r>
            <a:r>
              <a:rPr lang="hr-HR" sz="1600" b="1" dirty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hr-HR" sz="1600" b="1" dirty="0">
                <a:solidFill>
                  <a:srgbClr val="FFFFFF"/>
                </a:solidFill>
                <a:latin typeface="Verdana" pitchFamily="34" charset="0"/>
              </a:rPr>
            </a:br>
            <a:endParaRPr lang="hr-HR" sz="16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87044" name="Picture 1">
            <a:extLst>
              <a:ext uri="{FF2B5EF4-FFF2-40B4-BE49-F238E27FC236}">
                <a16:creationId xmlns:a16="http://schemas.microsoft.com/office/drawing/2014/main" id="{BFB7BC59-B5D0-47DB-8810-B6CDA775E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80" y="3676650"/>
            <a:ext cx="78295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07C0F61-53DE-48E8-88CB-CB75BF532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44450"/>
            <a:ext cx="7634288" cy="576263"/>
          </a:xfrm>
        </p:spPr>
        <p:txBody>
          <a:bodyPr/>
          <a:lstStyle/>
          <a:p>
            <a:pPr eaLnBrk="1" hangingPunct="1"/>
            <a:r>
              <a:rPr lang="hr-HR" b="0"/>
              <a:t>24 službena jezika</a:t>
            </a:r>
          </a:p>
        </p:txBody>
      </p:sp>
      <p:pic>
        <p:nvPicPr>
          <p:cNvPr id="19459" name="Picture 1">
            <a:extLst>
              <a:ext uri="{FF2B5EF4-FFF2-40B4-BE49-F238E27FC236}">
                <a16:creationId xmlns:a16="http://schemas.microsoft.com/office/drawing/2014/main" id="{94C5D61A-1B94-4AFC-9678-8C025A376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817688"/>
            <a:ext cx="8999537" cy="4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7">
            <a:extLst>
              <a:ext uri="{FF2B5EF4-FFF2-40B4-BE49-F238E27FC236}">
                <a16:creationId xmlns:a16="http://schemas.microsoft.com/office/drawing/2014/main" id="{1BBB64C2-FC7A-4C75-A4E2-D45C20FD6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3890963"/>
            <a:ext cx="14954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>
                <a:solidFill>
                  <a:srgbClr val="595959"/>
                </a:solidFill>
              </a:rPr>
              <a:t>Български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>
                <a:solidFill>
                  <a:srgbClr val="595959"/>
                </a:solidFill>
              </a:rPr>
              <a:t>Čeština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>
                <a:solidFill>
                  <a:srgbClr val="595959"/>
                </a:solidFill>
              </a:rPr>
              <a:t>dansk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>
                <a:solidFill>
                  <a:srgbClr val="595959"/>
                </a:solidFill>
              </a:rPr>
              <a:t>Deutsch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>
                <a:solidFill>
                  <a:srgbClr val="595959"/>
                </a:solidFill>
              </a:rPr>
              <a:t>eesti keel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>
                <a:solidFill>
                  <a:srgbClr val="595959"/>
                </a:solidFill>
              </a:rPr>
              <a:t>Ελληνικά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BE" altLang="en-US" dirty="0">
              <a:solidFill>
                <a:srgbClr val="595959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BE" altLang="en-US" dirty="0">
              <a:solidFill>
                <a:srgbClr val="595959"/>
              </a:solidFill>
            </a:endParaRPr>
          </a:p>
        </p:txBody>
      </p:sp>
      <p:sp>
        <p:nvSpPr>
          <p:cNvPr id="19461" name="TextBox 18">
            <a:extLst>
              <a:ext uri="{FF2B5EF4-FFF2-40B4-BE49-F238E27FC236}">
                <a16:creationId xmlns:a16="http://schemas.microsoft.com/office/drawing/2014/main" id="{BC92C747-F6AF-4666-870E-02C4EDF04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275" y="3921125"/>
            <a:ext cx="16525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>
                <a:solidFill>
                  <a:srgbClr val="595959"/>
                </a:solidFill>
              </a:rPr>
              <a:t>English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>
                <a:solidFill>
                  <a:srgbClr val="595959"/>
                </a:solidFill>
              </a:rPr>
              <a:t>español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>
                <a:solidFill>
                  <a:srgbClr val="595959"/>
                </a:solidFill>
              </a:rPr>
              <a:t>français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>
                <a:solidFill>
                  <a:srgbClr val="595959"/>
                </a:solidFill>
              </a:rPr>
              <a:t>Gaeilge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>
                <a:solidFill>
                  <a:srgbClr val="595959"/>
                </a:solidFill>
              </a:rPr>
              <a:t>hrvatski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>
                <a:solidFill>
                  <a:srgbClr val="595959"/>
                </a:solidFill>
              </a:rPr>
              <a:t>Italiano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BE" altLang="en-US" dirty="0">
              <a:solidFill>
                <a:srgbClr val="595959"/>
              </a:solidFill>
            </a:endParaRPr>
          </a:p>
        </p:txBody>
      </p:sp>
      <p:sp>
        <p:nvSpPr>
          <p:cNvPr id="19462" name="TextBox 20">
            <a:extLst>
              <a:ext uri="{FF2B5EF4-FFF2-40B4-BE49-F238E27FC236}">
                <a16:creationId xmlns:a16="http://schemas.microsoft.com/office/drawing/2014/main" id="{2A8C43FF-84D8-4A29-88C1-5BBD49F55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950" y="3921125"/>
            <a:ext cx="16319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>
                <a:solidFill>
                  <a:srgbClr val="595959"/>
                </a:solidFill>
              </a:rPr>
              <a:t>latviešu valoda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>
                <a:solidFill>
                  <a:srgbClr val="595959"/>
                </a:solidFill>
              </a:rPr>
              <a:t>lietuvių kalba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>
                <a:solidFill>
                  <a:srgbClr val="595959"/>
                </a:solidFill>
              </a:rPr>
              <a:t>magyar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>
                <a:solidFill>
                  <a:srgbClr val="595959"/>
                </a:solidFill>
              </a:rPr>
              <a:t>Malti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>
                <a:solidFill>
                  <a:srgbClr val="595959"/>
                </a:solidFill>
              </a:rPr>
              <a:t>Nederlands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>
                <a:solidFill>
                  <a:srgbClr val="595959"/>
                </a:solidFill>
              </a:rPr>
              <a:t>polski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BE" altLang="en-US" dirty="0">
              <a:solidFill>
                <a:srgbClr val="595959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BE" altLang="en-US" dirty="0">
              <a:solidFill>
                <a:srgbClr val="595959"/>
              </a:solidFill>
            </a:endParaRPr>
          </a:p>
        </p:txBody>
      </p:sp>
      <p:sp>
        <p:nvSpPr>
          <p:cNvPr id="19463" name="TextBox 20">
            <a:extLst>
              <a:ext uri="{FF2B5EF4-FFF2-40B4-BE49-F238E27FC236}">
                <a16:creationId xmlns:a16="http://schemas.microsoft.com/office/drawing/2014/main" id="{EC84231B-13C7-489B-BA3C-2FEC1FC4C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675" y="3911600"/>
            <a:ext cx="16319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>
                <a:solidFill>
                  <a:srgbClr val="595959"/>
                </a:solidFill>
              </a:rPr>
              <a:t>português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>
                <a:solidFill>
                  <a:srgbClr val="595959"/>
                </a:solidFill>
              </a:rPr>
              <a:t>Română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>
                <a:solidFill>
                  <a:srgbClr val="595959"/>
                </a:solidFill>
              </a:rPr>
              <a:t>slovenčina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>
                <a:solidFill>
                  <a:srgbClr val="595959"/>
                </a:solidFill>
              </a:rPr>
              <a:t>slovenščina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>
                <a:solidFill>
                  <a:srgbClr val="595959"/>
                </a:solidFill>
              </a:rPr>
              <a:t>suomi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>
                <a:solidFill>
                  <a:srgbClr val="595959"/>
                </a:solidFill>
              </a:rPr>
              <a:t>svenska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BE" alt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3">
            <a:extLst>
              <a:ext uri="{FF2B5EF4-FFF2-40B4-BE49-F238E27FC236}">
                <a16:creationId xmlns:a16="http://schemas.microsoft.com/office/drawing/2014/main" id="{B32F2601-0B47-490A-B764-B04E6E77D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206" y="3039832"/>
            <a:ext cx="719648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r-HR" sz="1500" b="0">
                <a:solidFill>
                  <a:srgbClr val="595959"/>
                </a:solidFill>
              </a:rPr>
              <a:t>Nadzire sigurnost banaka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r-HR" sz="1500" b="0">
                <a:solidFill>
                  <a:srgbClr val="595959"/>
                </a:solidFill>
              </a:rPr>
              <a:t>Osigurava stabilnost cijena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r-HR" sz="1500" b="0">
                <a:solidFill>
                  <a:srgbClr val="595959"/>
                </a:solidFill>
              </a:rPr>
              <a:t>Kontrolira opskrbu novcem i odlučuje o kamatnim stopama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r-HR" sz="1500" b="0">
                <a:solidFill>
                  <a:srgbClr val="595959"/>
                </a:solidFill>
              </a:rPr>
              <a:t>Djeluje neovisno od vlada</a:t>
            </a:r>
          </a:p>
        </p:txBody>
      </p:sp>
      <p:sp>
        <p:nvSpPr>
          <p:cNvPr id="89091" name="Rectangle 6">
            <a:extLst>
              <a:ext uri="{FF2B5EF4-FFF2-40B4-BE49-F238E27FC236}">
                <a16:creationId xmlns:a16="http://schemas.microsoft.com/office/drawing/2014/main" id="{E37EBCB7-0AAC-43C2-B6A9-FD26A4D0B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5888"/>
            <a:ext cx="74279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2000" b="0">
                <a:solidFill>
                  <a:srgbClr val="FFFFFF"/>
                </a:solidFill>
              </a:rPr>
              <a:t>Europska središnja banka: upravlja eurom</a:t>
            </a:r>
          </a:p>
        </p:txBody>
      </p:sp>
      <p:sp>
        <p:nvSpPr>
          <p:cNvPr id="89092" name="Rectangle 24">
            <a:extLst>
              <a:ext uri="{FF2B5EF4-FFF2-40B4-BE49-F238E27FC236}">
                <a16:creationId xmlns:a16="http://schemas.microsoft.com/office/drawing/2014/main" id="{8B0E34DB-9188-47A7-A638-3F4438060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206" y="2067300"/>
            <a:ext cx="294322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sz="1800" b="0">
                <a:solidFill>
                  <a:srgbClr val="359AC2"/>
                </a:solidFill>
              </a:rPr>
              <a:t>Christine Lagarde</a:t>
            </a:r>
            <a:br>
              <a:rPr lang="hr-HR" sz="1800" b="0">
                <a:solidFill>
                  <a:srgbClr val="359AC2"/>
                </a:solidFill>
              </a:rPr>
            </a:br>
            <a:r>
              <a:rPr lang="hr-HR" sz="1300">
                <a:solidFill>
                  <a:srgbClr val="595959"/>
                </a:solidFill>
              </a:rPr>
              <a:t>predsjednica Središnje banke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36" y="1516858"/>
            <a:ext cx="1679210" cy="112035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>
            <a:extLst>
              <a:ext uri="{FF2B5EF4-FFF2-40B4-BE49-F238E27FC236}">
                <a16:creationId xmlns:a16="http://schemas.microsoft.com/office/drawing/2014/main" id="{3671D1FF-6DD7-4DBC-9F50-35AFEA408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-171450"/>
            <a:ext cx="7427912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r-HR" sz="2000">
                <a:solidFill>
                  <a:srgbClr val="FFFFFF"/>
                </a:solidFill>
                <a:latin typeface="Verdana"/>
              </a:rPr>
              <a:t>Europski gospodarski i socijalni odbor</a:t>
            </a:r>
            <a:br>
              <a:rPr lang="hr-HR" sz="2000">
                <a:solidFill>
                  <a:srgbClr val="FFFFFF"/>
                </a:solidFill>
                <a:latin typeface="Verdana"/>
              </a:rPr>
            </a:br>
            <a:r>
              <a:rPr lang="hr-HR" sz="2000">
                <a:solidFill>
                  <a:srgbClr val="FFFFFF"/>
                </a:solidFill>
                <a:latin typeface="Verdana" panose="020B0604030504040204" pitchFamily="34" charset="0"/>
              </a:rPr>
              <a:t>glas civilnog</a:t>
            </a:r>
            <a:r>
              <a:rPr lang="hr-HR" sz="2000">
                <a:solidFill>
                  <a:srgbClr val="FFFFFF"/>
                </a:solidFill>
              </a:rPr>
              <a:t> </a:t>
            </a:r>
            <a:r>
              <a:rPr lang="hr-HR" sz="2000">
                <a:solidFill>
                  <a:srgbClr val="FFFFFF"/>
                </a:solidFill>
                <a:latin typeface="Verdana" panose="020B0604030504040204" pitchFamily="34" charset="0"/>
              </a:rPr>
              <a:t>društva</a:t>
            </a:r>
          </a:p>
        </p:txBody>
      </p:sp>
      <p:sp>
        <p:nvSpPr>
          <p:cNvPr id="91139" name="Rectangle 11">
            <a:extLst>
              <a:ext uri="{FF2B5EF4-FFF2-40B4-BE49-F238E27FC236}">
                <a16:creationId xmlns:a16="http://schemas.microsoft.com/office/drawing/2014/main" id="{FAB7B295-7BD9-4393-A1A6-249C45943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5138" y="1958975"/>
            <a:ext cx="59055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r-HR" sz="1500" b="0">
                <a:solidFill>
                  <a:srgbClr val="595959"/>
                </a:solidFill>
              </a:rPr>
              <a:t>Zastupa sindikate, poslodavce, farmere, potrošače itd.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r-HR" sz="1500" b="0">
                <a:solidFill>
                  <a:srgbClr val="595959"/>
                </a:solidFill>
              </a:rPr>
              <a:t>Donosi preporuke o novim zakonima i pravilima Europske unije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r-HR" sz="1500" b="0">
                <a:solidFill>
                  <a:srgbClr val="595959"/>
                </a:solidFill>
              </a:rPr>
              <a:t>Promiče uključivanje civilnog društva u pitanja Europske unije</a:t>
            </a:r>
          </a:p>
        </p:txBody>
      </p:sp>
      <p:pic>
        <p:nvPicPr>
          <p:cNvPr id="91140" name="Picture 5">
            <a:extLst>
              <a:ext uri="{FF2B5EF4-FFF2-40B4-BE49-F238E27FC236}">
                <a16:creationId xmlns:a16="http://schemas.microsoft.com/office/drawing/2014/main" id="{7D1835CD-A54C-4169-A4AE-CD375C71D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38"/>
          <a:stretch>
            <a:fillRect/>
          </a:stretch>
        </p:blipFill>
        <p:spPr bwMode="auto">
          <a:xfrm>
            <a:off x="1735138" y="4014008"/>
            <a:ext cx="55848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Rectangle 11">
            <a:extLst>
              <a:ext uri="{FF2B5EF4-FFF2-40B4-BE49-F238E27FC236}">
                <a16:creationId xmlns:a16="http://schemas.microsoft.com/office/drawing/2014/main" id="{7E154E8A-0D8C-46DB-B140-05B87157B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5138" y="1400175"/>
            <a:ext cx="59055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nl-BE" sz="1500" b="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>
            <a:extLst>
              <a:ext uri="{FF2B5EF4-FFF2-40B4-BE49-F238E27FC236}">
                <a16:creationId xmlns:a16="http://schemas.microsoft.com/office/drawing/2014/main" id="{1CAA9E15-1EFF-429A-B168-82EAE9916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0"/>
            <a:ext cx="78152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r-HR" sz="2000" b="0">
                <a:solidFill>
                  <a:srgbClr val="FFFFFF"/>
                </a:solidFill>
                <a:latin typeface="Verdana"/>
              </a:rPr>
              <a:t>Odbor regija: glas lokalnih vlasti</a:t>
            </a:r>
          </a:p>
        </p:txBody>
      </p:sp>
      <p:sp>
        <p:nvSpPr>
          <p:cNvPr id="93187" name="Rectangle 7">
            <a:extLst>
              <a:ext uri="{FF2B5EF4-FFF2-40B4-BE49-F238E27FC236}">
                <a16:creationId xmlns:a16="http://schemas.microsoft.com/office/drawing/2014/main" id="{F3D551D9-4DF7-4526-9F2B-A62CB632C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988" y="1851025"/>
            <a:ext cx="566102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500">
                <a:solidFill>
                  <a:srgbClr val="595959"/>
                </a:solidFill>
                <a:latin typeface="Verdana" panose="020B0604030504040204" pitchFamily="34" charset="0"/>
              </a:rPr>
              <a:t>Zastupa gradove i regije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500">
                <a:solidFill>
                  <a:srgbClr val="595959"/>
                </a:solidFill>
                <a:latin typeface="Verdana" panose="020B0604030504040204" pitchFamily="34" charset="0"/>
              </a:rPr>
              <a:t>Donosi preporuke o novim propisima i pravilima Europske unije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500">
                <a:solidFill>
                  <a:srgbClr val="595959"/>
                </a:solidFill>
                <a:latin typeface="Verdana" panose="020B0604030504040204" pitchFamily="34" charset="0"/>
              </a:rPr>
              <a:t>Promiče uključivanje lokalnih vlasti u pitanja Europske unije</a:t>
            </a:r>
            <a:br>
              <a:rPr lang="hr-HR" sz="1500">
                <a:solidFill>
                  <a:srgbClr val="595959"/>
                </a:solidFill>
                <a:latin typeface="Verdana" panose="020B0604030504040204" pitchFamily="34" charset="0"/>
              </a:rPr>
            </a:br>
            <a:endParaRPr lang="hr-HR" sz="150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pic>
        <p:nvPicPr>
          <p:cNvPr id="93188" name="Picture 5">
            <a:extLst>
              <a:ext uri="{FF2B5EF4-FFF2-40B4-BE49-F238E27FC236}">
                <a16:creationId xmlns:a16="http://schemas.microsoft.com/office/drawing/2014/main" id="{6727B5B4-8A73-40FB-87BF-0391440B0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0" b="18373"/>
          <a:stretch>
            <a:fillRect/>
          </a:stretch>
        </p:blipFill>
        <p:spPr bwMode="auto">
          <a:xfrm>
            <a:off x="1804988" y="3671888"/>
            <a:ext cx="5470525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Rectangle 7">
            <a:extLst>
              <a:ext uri="{FF2B5EF4-FFF2-40B4-BE49-F238E27FC236}">
                <a16:creationId xmlns:a16="http://schemas.microsoft.com/office/drawing/2014/main" id="{40116611-ECFE-48AD-9012-437B03F97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038" y="1296988"/>
            <a:ext cx="4560887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900" dirty="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3D468EC9-14A9-4543-95C0-CF002C5F5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7427913" cy="576262"/>
          </a:xfrm>
        </p:spPr>
        <p:txBody>
          <a:bodyPr/>
          <a:lstStyle/>
          <a:p>
            <a:pPr eaLnBrk="1" hangingPunct="1">
              <a:defRPr/>
            </a:pPr>
            <a:r>
              <a:rPr lang="hr-HR" b="0">
                <a:solidFill>
                  <a:srgbClr val="FFFFFF"/>
                </a:solidFill>
                <a:ea typeface="+mn-ea"/>
                <a:cs typeface="+mn-cs"/>
              </a:rPr>
              <a:t>Stupanje u kontakt s Europskom unijom</a:t>
            </a:r>
          </a:p>
        </p:txBody>
      </p:sp>
      <p:sp>
        <p:nvSpPr>
          <p:cNvPr id="95235" name="Text Box 6">
            <a:extLst>
              <a:ext uri="{FF2B5EF4-FFF2-40B4-BE49-F238E27FC236}">
                <a16:creationId xmlns:a16="http://schemas.microsoft.com/office/drawing/2014/main" id="{5175123F-7781-444F-90D9-85C5831F8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650" y="1844675"/>
            <a:ext cx="7858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sz="1800" b="0">
                <a:solidFill>
                  <a:srgbClr val="359AC2"/>
                </a:solidFill>
              </a:rPr>
              <a:t>Imate pitanja o Europskoj uniji? Služba Europe Direct može vam pomoći:</a:t>
            </a:r>
          </a:p>
        </p:txBody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B6D3BA0E-5862-40FD-A898-ADED45C52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757488"/>
            <a:ext cx="3757613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hr-HR" sz="1500" b="0" dirty="0">
                <a:solidFill>
                  <a:srgbClr val="595959"/>
                </a:solidFill>
              </a:rPr>
              <a:t>telefonski, e-poštom ili putem web-razgovora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hr-HR" sz="1500" b="0" dirty="0">
                <a:solidFill>
                  <a:srgbClr val="595959"/>
                </a:solidFill>
              </a:rPr>
              <a:t>u regionalnim informacijskim centrima diljem EU-a</a:t>
            </a:r>
            <a:br>
              <a:rPr lang="hr-HR" sz="1500" b="0" dirty="0">
                <a:solidFill>
                  <a:srgbClr val="595959"/>
                </a:solidFill>
              </a:rPr>
            </a:br>
            <a:endParaRPr lang="hr-HR" sz="1500" b="0" dirty="0">
              <a:solidFill>
                <a:srgbClr val="59595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hr-HR" sz="1600" i="1" dirty="0">
                <a:solidFill>
                  <a:srgbClr val="2976AB"/>
                </a:solidFill>
              </a:rPr>
              <a:t>europa.eu/</a:t>
            </a:r>
            <a:r>
              <a:rPr lang="hr-HR" sz="1600" i="1" dirty="0" err="1">
                <a:solidFill>
                  <a:srgbClr val="2976AB"/>
                </a:solidFill>
              </a:rPr>
              <a:t>europedirect</a:t>
            </a:r>
            <a:endParaRPr lang="hr-HR" sz="1600" i="1" dirty="0">
              <a:solidFill>
                <a:srgbClr val="2976AB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endParaRPr lang="nl-BE" altLang="en-US" sz="1300" b="0" dirty="0">
              <a:solidFill>
                <a:srgbClr val="595959"/>
              </a:solidFill>
            </a:endParaRPr>
          </a:p>
        </p:txBody>
      </p:sp>
      <p:pic>
        <p:nvPicPr>
          <p:cNvPr id="95237" name="Picture 2">
            <a:extLst>
              <a:ext uri="{FF2B5EF4-FFF2-40B4-BE49-F238E27FC236}">
                <a16:creationId xmlns:a16="http://schemas.microsoft.com/office/drawing/2014/main" id="{5869D2C7-33DF-4B42-B22C-1CD56F9C7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2757488"/>
            <a:ext cx="2630487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552D9E9-D165-4C58-B297-115A89093A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7705725" cy="576263"/>
          </a:xfrm>
        </p:spPr>
        <p:txBody>
          <a:bodyPr/>
          <a:lstStyle/>
          <a:p>
            <a:pPr eaLnBrk="1" hangingPunct="1"/>
            <a:r>
              <a:rPr lang="hr-HR" b="0">
                <a:ea typeface="Verdana" panose="020B0604030504040204" pitchFamily="34" charset="0"/>
                <a:cs typeface="Verdana" panose="020B0604030504040204" pitchFamily="34" charset="0"/>
              </a:rPr>
              <a:t>Veliko proširenje: ujedinjenje istoka i zapada</a:t>
            </a:r>
          </a:p>
        </p:txBody>
      </p:sp>
      <p:sp>
        <p:nvSpPr>
          <p:cNvPr id="22531" name="Text Box 20">
            <a:extLst>
              <a:ext uri="{FF2B5EF4-FFF2-40B4-BE49-F238E27FC236}">
                <a16:creationId xmlns:a16="http://schemas.microsoft.com/office/drawing/2014/main" id="{F35FD5B7-EE60-4C72-AB41-195E827E3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743075"/>
            <a:ext cx="3529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b="0">
                <a:solidFill>
                  <a:srgbClr val="595959"/>
                </a:solidFill>
              </a:rPr>
              <a:t>Pad Berlinskog zida – kraj komunizma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b="0">
                <a:solidFill>
                  <a:srgbClr val="595959"/>
                </a:solidFill>
              </a:rPr>
              <a:t>Započinje gospodarska pomoć iz EU: program Phare</a:t>
            </a:r>
          </a:p>
        </p:txBody>
      </p:sp>
      <p:sp>
        <p:nvSpPr>
          <p:cNvPr id="22532" name="Text Box 22">
            <a:extLst>
              <a:ext uri="{FF2B5EF4-FFF2-40B4-BE49-F238E27FC236}">
                <a16:creationId xmlns:a16="http://schemas.microsoft.com/office/drawing/2014/main" id="{32AAFAF2-98B0-4A0E-B372-B24FDCF76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533650"/>
            <a:ext cx="35290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b="0" dirty="0">
                <a:solidFill>
                  <a:srgbClr val="595959"/>
                </a:solidFill>
              </a:rPr>
              <a:t>Skup kriterija za države koje se žele pridružiti EU: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b="0" dirty="0">
                <a:solidFill>
                  <a:srgbClr val="595959"/>
                </a:solidFill>
              </a:rPr>
              <a:t>• demokracija i puna vladavina prava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b="0" dirty="0">
                <a:solidFill>
                  <a:srgbClr val="595959"/>
                </a:solidFill>
              </a:rPr>
              <a:t>• funkcionalno tržišno gospodarstvo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b="0" dirty="0">
                <a:solidFill>
                  <a:srgbClr val="595959"/>
                </a:solidFill>
              </a:rPr>
              <a:t>• sposobnost provedbe propisa EU-a</a:t>
            </a:r>
          </a:p>
        </p:txBody>
      </p:sp>
      <p:sp>
        <p:nvSpPr>
          <p:cNvPr id="22533" name="Text Box 24">
            <a:extLst>
              <a:ext uri="{FF2B5EF4-FFF2-40B4-BE49-F238E27FC236}">
                <a16:creationId xmlns:a16="http://schemas.microsoft.com/office/drawing/2014/main" id="{DDBCAE84-FB62-42E0-94FF-037FAA09E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3440113"/>
            <a:ext cx="3529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b="0">
                <a:solidFill>
                  <a:srgbClr val="595959"/>
                </a:solidFill>
              </a:rPr>
              <a:t>Formalni pregovori o početku proširenja</a:t>
            </a:r>
          </a:p>
        </p:txBody>
      </p:sp>
      <p:sp>
        <p:nvSpPr>
          <p:cNvPr id="22534" name="Text Box 26">
            <a:extLst>
              <a:ext uri="{FF2B5EF4-FFF2-40B4-BE49-F238E27FC236}">
                <a16:creationId xmlns:a16="http://schemas.microsoft.com/office/drawing/2014/main" id="{D888C275-926F-4C61-94BC-C9B61F759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3798888"/>
            <a:ext cx="3457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b="0">
                <a:solidFill>
                  <a:srgbClr val="595959"/>
                </a:solidFill>
              </a:rPr>
              <a:t>Na sastanku na vrhu u Kopenhagenu dogovoreno je veliko proširenje uz deset novih zemalja</a:t>
            </a:r>
          </a:p>
        </p:txBody>
      </p:sp>
      <p:sp>
        <p:nvSpPr>
          <p:cNvPr id="22535" name="Text Box 28">
            <a:extLst>
              <a:ext uri="{FF2B5EF4-FFF2-40B4-BE49-F238E27FC236}">
                <a16:creationId xmlns:a16="http://schemas.microsoft.com/office/drawing/2014/main" id="{F0D6BABE-E01F-4A51-A358-80782C2DF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4311650"/>
            <a:ext cx="33131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b="0">
                <a:solidFill>
                  <a:srgbClr val="595959"/>
                </a:solidFill>
              </a:rPr>
              <a:t>Deset novih članica EU-a: Cipar, Češka, Estonija, Latvija, Litva, Mađarska, Malta, Poljska, Slovačka, Slovenija</a:t>
            </a:r>
          </a:p>
        </p:txBody>
      </p:sp>
      <p:sp>
        <p:nvSpPr>
          <p:cNvPr id="22536" name="Text Box 19">
            <a:extLst>
              <a:ext uri="{FF2B5EF4-FFF2-40B4-BE49-F238E27FC236}">
                <a16:creationId xmlns:a16="http://schemas.microsoft.com/office/drawing/2014/main" id="{7A5DAC1D-2C9D-4B3C-A94C-0F015DF30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689894"/>
            <a:ext cx="1027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1800" b="0">
                <a:solidFill>
                  <a:srgbClr val="359AC2"/>
                </a:solidFill>
              </a:rPr>
              <a:t>1989.</a:t>
            </a:r>
          </a:p>
        </p:txBody>
      </p:sp>
      <p:sp>
        <p:nvSpPr>
          <p:cNvPr id="22537" name="Text Box 21">
            <a:extLst>
              <a:ext uri="{FF2B5EF4-FFF2-40B4-BE49-F238E27FC236}">
                <a16:creationId xmlns:a16="http://schemas.microsoft.com/office/drawing/2014/main" id="{A7D5B5D5-1714-4756-BAAD-AFCB3029F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2522538"/>
            <a:ext cx="1027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1800" b="0">
                <a:solidFill>
                  <a:srgbClr val="359AC2"/>
                </a:solidFill>
              </a:rPr>
              <a:t>1992.</a:t>
            </a:r>
          </a:p>
        </p:txBody>
      </p:sp>
      <p:sp>
        <p:nvSpPr>
          <p:cNvPr id="22538" name="Text Box 23">
            <a:extLst>
              <a:ext uri="{FF2B5EF4-FFF2-40B4-BE49-F238E27FC236}">
                <a16:creationId xmlns:a16="http://schemas.microsoft.com/office/drawing/2014/main" id="{B9638552-3440-4C0E-AA66-CC19278C2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3373438"/>
            <a:ext cx="1027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1800" b="0">
                <a:solidFill>
                  <a:srgbClr val="359AC2"/>
                </a:solidFill>
              </a:rPr>
              <a:t>1998.</a:t>
            </a:r>
          </a:p>
        </p:txBody>
      </p:sp>
      <p:sp>
        <p:nvSpPr>
          <p:cNvPr id="22539" name="Text Box 25">
            <a:extLst>
              <a:ext uri="{FF2B5EF4-FFF2-40B4-BE49-F238E27FC236}">
                <a16:creationId xmlns:a16="http://schemas.microsoft.com/office/drawing/2014/main" id="{1C0E5766-F0DB-4252-8540-483AC90F6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3789363"/>
            <a:ext cx="102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1800" b="0">
                <a:solidFill>
                  <a:srgbClr val="359AC2"/>
                </a:solidFill>
              </a:rPr>
              <a:t>2002.</a:t>
            </a:r>
          </a:p>
        </p:txBody>
      </p:sp>
      <p:sp>
        <p:nvSpPr>
          <p:cNvPr id="22540" name="Text Box 27">
            <a:extLst>
              <a:ext uri="{FF2B5EF4-FFF2-40B4-BE49-F238E27FC236}">
                <a16:creationId xmlns:a16="http://schemas.microsoft.com/office/drawing/2014/main" id="{FAE3CB74-32F6-43E9-8746-A6DD1995B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4300538"/>
            <a:ext cx="1050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1800" b="0">
                <a:solidFill>
                  <a:srgbClr val="359AC2"/>
                </a:solidFill>
              </a:rPr>
              <a:t>2004.</a:t>
            </a:r>
          </a:p>
        </p:txBody>
      </p:sp>
      <p:sp>
        <p:nvSpPr>
          <p:cNvPr id="22541" name="Text Box 29">
            <a:extLst>
              <a:ext uri="{FF2B5EF4-FFF2-40B4-BE49-F238E27FC236}">
                <a16:creationId xmlns:a16="http://schemas.microsoft.com/office/drawing/2014/main" id="{3E919E33-AC25-44CC-8804-31CBB075E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5157788"/>
            <a:ext cx="1027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1800" b="0">
                <a:solidFill>
                  <a:srgbClr val="359AC2"/>
                </a:solidFill>
              </a:rPr>
              <a:t>2007.</a:t>
            </a:r>
          </a:p>
        </p:txBody>
      </p:sp>
      <p:sp>
        <p:nvSpPr>
          <p:cNvPr id="22542" name="Text Box 30">
            <a:extLst>
              <a:ext uri="{FF2B5EF4-FFF2-40B4-BE49-F238E27FC236}">
                <a16:creationId xmlns:a16="http://schemas.microsoft.com/office/drawing/2014/main" id="{66AD2087-E089-430F-90FF-46F51EA46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229225"/>
            <a:ext cx="35290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b="0">
                <a:solidFill>
                  <a:srgbClr val="595959"/>
                </a:solidFill>
              </a:rPr>
              <a:t>Bugarska i Rumunjska pristupaju EU-u</a:t>
            </a:r>
          </a:p>
        </p:txBody>
      </p:sp>
      <p:sp>
        <p:nvSpPr>
          <p:cNvPr id="22543" name="Text Box 29">
            <a:extLst>
              <a:ext uri="{FF2B5EF4-FFF2-40B4-BE49-F238E27FC236}">
                <a16:creationId xmlns:a16="http://schemas.microsoft.com/office/drawing/2014/main" id="{989A020F-BB32-478C-A91B-BF6E0B76389A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035050" y="5521325"/>
            <a:ext cx="103981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1800" b="0">
                <a:solidFill>
                  <a:srgbClr val="359AC2"/>
                </a:solidFill>
              </a:rPr>
              <a:t>2013.</a:t>
            </a:r>
          </a:p>
        </p:txBody>
      </p:sp>
      <p:sp>
        <p:nvSpPr>
          <p:cNvPr id="22544" name="Text Box 30">
            <a:extLst>
              <a:ext uri="{FF2B5EF4-FFF2-40B4-BE49-F238E27FC236}">
                <a16:creationId xmlns:a16="http://schemas.microsoft.com/office/drawing/2014/main" id="{6708FD73-43E4-465A-8177-F9E383C08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570538"/>
            <a:ext cx="34337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b="0" dirty="0">
                <a:solidFill>
                  <a:srgbClr val="595959"/>
                </a:solidFill>
              </a:rPr>
              <a:t>Hrvatska pristupa EU-u 1. srpnja
</a:t>
            </a:r>
            <a:br>
              <a:rPr lang="hr-HR" b="0" dirty="0">
                <a:solidFill>
                  <a:srgbClr val="595959"/>
                </a:solidFill>
              </a:rPr>
            </a:br>
            <a:endParaRPr lang="hr-HR" b="0" dirty="0">
              <a:solidFill>
                <a:srgbClr val="595959"/>
              </a:solidFill>
            </a:endParaRPr>
          </a:p>
        </p:txBody>
      </p:sp>
      <p:pic>
        <p:nvPicPr>
          <p:cNvPr id="22545" name="Picture 1">
            <a:extLst>
              <a:ext uri="{FF2B5EF4-FFF2-40B4-BE49-F238E27FC236}">
                <a16:creationId xmlns:a16="http://schemas.microsoft.com/office/drawing/2014/main" id="{7171112D-B7CA-449A-85A8-CC274E0808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290638"/>
            <a:ext cx="23685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18A5BF5-EE59-4CA5-BBA9-DA1592012B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488237" cy="692150"/>
          </a:xfrm>
        </p:spPr>
        <p:txBody>
          <a:bodyPr/>
          <a:lstStyle/>
          <a:p>
            <a:pPr eaLnBrk="1" hangingPunct="1"/>
            <a:r>
              <a:rPr lang="hr-HR" b="0">
                <a:ea typeface="Verdana" panose="020B0604030504040204" pitchFamily="34" charset="0"/>
                <a:cs typeface="Verdana" panose="020B0604030504040204" pitchFamily="34" charset="0"/>
              </a:rPr>
              <a:t>Države kandidatkinje i potencijalni kandidati</a:t>
            </a:r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95F01DBA-9801-49F6-AB9E-253D63553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80392"/>
              </p:ext>
            </p:extLst>
          </p:nvPr>
        </p:nvGraphicFramePr>
        <p:xfrm>
          <a:off x="938213" y="1917700"/>
          <a:ext cx="7137400" cy="383539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56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518">
                <a:tc>
                  <a:txBody>
                    <a:bodyPr/>
                    <a:lstStyle/>
                    <a:p>
                      <a:pPr algn="ctr"/>
                      <a:r>
                        <a:rPr lang="hr-HR" sz="12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Zemlja</a:t>
                      </a:r>
                    </a:p>
                  </a:txBody>
                  <a:tcPr marL="91433" marR="91433" marT="45706" marB="4570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2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Broj stanovnika</a:t>
                      </a:r>
                    </a:p>
                    <a:p>
                      <a:pPr marL="0" algn="ctr" defTabSz="914400" rtl="0" eaLnBrk="1" latinLnBrk="0" hangingPunct="1"/>
                      <a:r>
                        <a:rPr lang="hr-HR" sz="12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(milijuna) 2018.</a:t>
                      </a:r>
                    </a:p>
                  </a:txBody>
                  <a:tcPr marL="91433" marR="91433" marT="45706" marB="4570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31">
                <a:tc>
                  <a:txBody>
                    <a:bodyPr/>
                    <a:lstStyle/>
                    <a:p>
                      <a:r>
                        <a:rPr lang="hr-H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Bosna i Hercegovina</a:t>
                      </a:r>
                    </a:p>
                  </a:txBody>
                  <a:tcPr marL="91433" marR="91433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1433" marR="91433" marT="45706" marB="4570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25">
                <a:tc>
                  <a:txBody>
                    <a:bodyPr/>
                    <a:lstStyle/>
                    <a:p>
                      <a:r>
                        <a:rPr lang="hr-H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Crna Gora</a:t>
                      </a:r>
                      <a:r>
                        <a:rPr lang="hr-HR" sz="1000"/>
                        <a:t> </a:t>
                      </a:r>
                    </a:p>
                  </a:txBody>
                  <a:tcPr marL="91433" marR="91433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91433" marR="91433" marT="45706" marB="4570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8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Kosovo</a:t>
                      </a:r>
                      <a:r>
                        <a:rPr lang="hr-HR" sz="1000" dirty="0"/>
                        <a:t> </a:t>
                      </a:r>
                      <a:r>
                        <a:rPr lang="hr-H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pod rezolucijom 1244 Vijeća sigurnosti UN‑a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1433" marR="91433" marT="45706" marB="4570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9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Sjeverna Makedonija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1433" marR="91433" marT="45706" marB="4570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25">
                <a:tc>
                  <a:txBody>
                    <a:bodyPr/>
                    <a:lstStyle/>
                    <a:p>
                      <a:r>
                        <a:rPr lang="hr-H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Albanija</a:t>
                      </a:r>
                    </a:p>
                  </a:txBody>
                  <a:tcPr marL="91433" marR="91433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91433" marR="91433" marT="45706" marB="4570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25">
                <a:tc>
                  <a:txBody>
                    <a:bodyPr/>
                    <a:lstStyle/>
                    <a:p>
                      <a:r>
                        <a:rPr lang="hr-H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Srbija</a:t>
                      </a:r>
                      <a:r>
                        <a:rPr lang="hr-HR" sz="1000"/>
                        <a:t> </a:t>
                      </a:r>
                    </a:p>
                  </a:txBody>
                  <a:tcPr marL="91433" marR="91433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1433" marR="91433" marT="45706" marB="4570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25">
                <a:tc>
                  <a:txBody>
                    <a:bodyPr/>
                    <a:lstStyle/>
                    <a:p>
                      <a:r>
                        <a:rPr lang="hr-H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Turska</a:t>
                      </a:r>
                    </a:p>
                  </a:txBody>
                  <a:tcPr marL="91433" marR="91433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79,8</a:t>
                      </a:r>
                    </a:p>
                  </a:txBody>
                  <a:tcPr marL="91433" marR="91433" marT="45706" marB="4570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FA10C33-6CEF-4ADD-9BA6-1C0D463D74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7878762" cy="576263"/>
          </a:xfrm>
        </p:spPr>
        <p:txBody>
          <a:bodyPr/>
          <a:lstStyle/>
          <a:p>
            <a:pPr eaLnBrk="1" hangingPunct="1"/>
            <a:r>
              <a:rPr lang="hr-HR" b="0"/>
              <a:t>Ugovori – temelj za demokratsku suradnju izgrađenu na vladavini prava</a:t>
            </a:r>
          </a:p>
        </p:txBody>
      </p:sp>
      <p:sp>
        <p:nvSpPr>
          <p:cNvPr id="26627" name="Text Box 20">
            <a:extLst>
              <a:ext uri="{FF2B5EF4-FFF2-40B4-BE49-F238E27FC236}">
                <a16:creationId xmlns:a16="http://schemas.microsoft.com/office/drawing/2014/main" id="{EEBD30DB-2BBD-42E7-BA08-DB38E6B6C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463" y="1912938"/>
            <a:ext cx="3529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b="0">
                <a:solidFill>
                  <a:srgbClr val="595959"/>
                </a:solidFill>
              </a:rPr>
              <a:t>Europska zajednica za ugljen i čelik</a:t>
            </a:r>
          </a:p>
        </p:txBody>
      </p:sp>
      <p:sp>
        <p:nvSpPr>
          <p:cNvPr id="26628" name="Text Box 22">
            <a:extLst>
              <a:ext uri="{FF2B5EF4-FFF2-40B4-BE49-F238E27FC236}">
                <a16:creationId xmlns:a16="http://schemas.microsoft.com/office/drawing/2014/main" id="{7E29F6B7-2684-4FEA-A644-4AF4F111C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463" y="2314575"/>
            <a:ext cx="37449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b="0">
                <a:solidFill>
                  <a:srgbClr val="595959"/>
                </a:solidFill>
              </a:rPr>
              <a:t>Rimski ugovori: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b="0">
                <a:solidFill>
                  <a:srgbClr val="595959"/>
                </a:solidFill>
              </a:rPr>
              <a:t>• Europska ekonomska zajednica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b="0">
                <a:solidFill>
                  <a:srgbClr val="595959"/>
                </a:solidFill>
              </a:rPr>
              <a:t>• Europska zajednica za atomsku energiju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b="0">
                <a:solidFill>
                  <a:srgbClr val="595959"/>
                </a:solidFill>
              </a:rPr>
              <a:t>(EURATOM)</a:t>
            </a:r>
          </a:p>
        </p:txBody>
      </p:sp>
      <p:sp>
        <p:nvSpPr>
          <p:cNvPr id="26629" name="Text Box 24">
            <a:extLst>
              <a:ext uri="{FF2B5EF4-FFF2-40B4-BE49-F238E27FC236}">
                <a16:creationId xmlns:a16="http://schemas.microsoft.com/office/drawing/2014/main" id="{A1BCB8E2-8E95-4738-8F51-B52CC2D3A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463" y="3209925"/>
            <a:ext cx="3529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b="0">
                <a:solidFill>
                  <a:srgbClr val="595959"/>
                </a:solidFill>
              </a:rPr>
              <a:t>Jedinstveni europski akt: jedinstveno tržište</a:t>
            </a:r>
          </a:p>
        </p:txBody>
      </p:sp>
      <p:sp>
        <p:nvSpPr>
          <p:cNvPr id="26630" name="Text Box 26">
            <a:extLst>
              <a:ext uri="{FF2B5EF4-FFF2-40B4-BE49-F238E27FC236}">
                <a16:creationId xmlns:a16="http://schemas.microsoft.com/office/drawing/2014/main" id="{F1F95E3F-3BB1-4BF4-9021-F37007734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463" y="3752850"/>
            <a:ext cx="34559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b="0">
                <a:solidFill>
                  <a:srgbClr val="595959"/>
                </a:solidFill>
              </a:rPr>
              <a:t>Ugovor o Europskoj uniji – Ugovor iz Maastrichta</a:t>
            </a:r>
          </a:p>
        </p:txBody>
      </p:sp>
      <p:sp>
        <p:nvSpPr>
          <p:cNvPr id="26631" name="Text Box 28">
            <a:extLst>
              <a:ext uri="{FF2B5EF4-FFF2-40B4-BE49-F238E27FC236}">
                <a16:creationId xmlns:a16="http://schemas.microsoft.com/office/drawing/2014/main" id="{07223BEE-F998-4B91-91C0-7D3682095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463" y="4119563"/>
            <a:ext cx="33131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b="0">
                <a:solidFill>
                  <a:srgbClr val="595959"/>
                </a:solidFill>
              </a:rPr>
              <a:t>Ugovor iz Amsterdama</a:t>
            </a:r>
          </a:p>
        </p:txBody>
      </p:sp>
      <p:sp>
        <p:nvSpPr>
          <p:cNvPr id="26632" name="Text Box 19">
            <a:extLst>
              <a:ext uri="{FF2B5EF4-FFF2-40B4-BE49-F238E27FC236}">
                <a16:creationId xmlns:a16="http://schemas.microsoft.com/office/drawing/2014/main" id="{04354217-F4FA-455E-BB5F-0E8D50438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901825"/>
            <a:ext cx="102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1800" b="0">
                <a:solidFill>
                  <a:srgbClr val="359AC2"/>
                </a:solidFill>
              </a:rPr>
              <a:t>1952.</a:t>
            </a:r>
          </a:p>
        </p:txBody>
      </p:sp>
      <p:sp>
        <p:nvSpPr>
          <p:cNvPr id="26633" name="Text Box 21">
            <a:extLst>
              <a:ext uri="{FF2B5EF4-FFF2-40B4-BE49-F238E27FC236}">
                <a16:creationId xmlns:a16="http://schemas.microsoft.com/office/drawing/2014/main" id="{4F94CE3F-5927-45FB-A4C2-EEEC35231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303463"/>
            <a:ext cx="1028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1800" b="0">
                <a:solidFill>
                  <a:srgbClr val="359AC2"/>
                </a:solidFill>
              </a:rPr>
              <a:t>1958.</a:t>
            </a:r>
          </a:p>
        </p:txBody>
      </p:sp>
      <p:sp>
        <p:nvSpPr>
          <p:cNvPr id="26634" name="Text Box 23">
            <a:extLst>
              <a:ext uri="{FF2B5EF4-FFF2-40B4-BE49-F238E27FC236}">
                <a16:creationId xmlns:a16="http://schemas.microsoft.com/office/drawing/2014/main" id="{E13D37CE-26CB-4DDA-B847-5EBE18CC4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187700"/>
            <a:ext cx="102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1800" b="0">
                <a:solidFill>
                  <a:srgbClr val="359AC2"/>
                </a:solidFill>
              </a:rPr>
              <a:t>1987.</a:t>
            </a:r>
          </a:p>
        </p:txBody>
      </p:sp>
      <p:sp>
        <p:nvSpPr>
          <p:cNvPr id="26635" name="Text Box 25">
            <a:extLst>
              <a:ext uri="{FF2B5EF4-FFF2-40B4-BE49-F238E27FC236}">
                <a16:creationId xmlns:a16="http://schemas.microsoft.com/office/drawing/2014/main" id="{C733B920-C1A1-4577-B2D5-97DE59C78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671888"/>
            <a:ext cx="1028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1800" b="0">
                <a:solidFill>
                  <a:srgbClr val="359AC2"/>
                </a:solidFill>
              </a:rPr>
              <a:t>1993.</a:t>
            </a:r>
          </a:p>
        </p:txBody>
      </p:sp>
      <p:sp>
        <p:nvSpPr>
          <p:cNvPr id="26636" name="Text Box 27">
            <a:extLst>
              <a:ext uri="{FF2B5EF4-FFF2-40B4-BE49-F238E27FC236}">
                <a16:creationId xmlns:a16="http://schemas.microsoft.com/office/drawing/2014/main" id="{C067A93C-48EC-4366-8D64-3B07E1E62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103688"/>
            <a:ext cx="1052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1800" b="0">
                <a:solidFill>
                  <a:srgbClr val="359AC2"/>
                </a:solidFill>
              </a:rPr>
              <a:t>1999.</a:t>
            </a:r>
          </a:p>
        </p:txBody>
      </p:sp>
      <p:sp>
        <p:nvSpPr>
          <p:cNvPr id="26637" name="Text Box 29">
            <a:extLst>
              <a:ext uri="{FF2B5EF4-FFF2-40B4-BE49-F238E27FC236}">
                <a16:creationId xmlns:a16="http://schemas.microsoft.com/office/drawing/2014/main" id="{D9BACBBF-9AED-49BB-9334-6E7547393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535488"/>
            <a:ext cx="10287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1800" b="0">
                <a:solidFill>
                  <a:srgbClr val="359AC2"/>
                </a:solidFill>
              </a:rPr>
              <a:t>2003.</a:t>
            </a:r>
          </a:p>
        </p:txBody>
      </p:sp>
      <p:sp>
        <p:nvSpPr>
          <p:cNvPr id="26638" name="Text Box 30">
            <a:extLst>
              <a:ext uri="{FF2B5EF4-FFF2-40B4-BE49-F238E27FC236}">
                <a16:creationId xmlns:a16="http://schemas.microsoft.com/office/drawing/2014/main" id="{2EF04AC7-2B78-4F46-8D6A-03E3E02B5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463" y="4600575"/>
            <a:ext cx="35290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b="0">
                <a:solidFill>
                  <a:srgbClr val="595959"/>
                </a:solidFill>
              </a:rPr>
              <a:t>Ugovor iz Nice</a:t>
            </a:r>
          </a:p>
        </p:txBody>
      </p:sp>
      <p:sp>
        <p:nvSpPr>
          <p:cNvPr id="26639" name="Text Box 29">
            <a:extLst>
              <a:ext uri="{FF2B5EF4-FFF2-40B4-BE49-F238E27FC236}">
                <a16:creationId xmlns:a16="http://schemas.microsoft.com/office/drawing/2014/main" id="{C9C3B2C7-BA6F-4B03-B63D-C7F36951F0C3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4151313" y="4967288"/>
            <a:ext cx="1041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1800" b="0">
                <a:solidFill>
                  <a:srgbClr val="359AC2"/>
                </a:solidFill>
              </a:rPr>
              <a:t>2009.</a:t>
            </a:r>
          </a:p>
        </p:txBody>
      </p:sp>
      <p:sp>
        <p:nvSpPr>
          <p:cNvPr id="26640" name="Text Box 30">
            <a:extLst>
              <a:ext uri="{FF2B5EF4-FFF2-40B4-BE49-F238E27FC236}">
                <a16:creationId xmlns:a16="http://schemas.microsoft.com/office/drawing/2014/main" id="{BCBB9C0E-507C-42CA-B21B-9A6552E7B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463" y="5040313"/>
            <a:ext cx="3529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b="0">
                <a:solidFill>
                  <a:srgbClr val="595959"/>
                </a:solidFill>
              </a:rPr>
              <a:t>Ugovor iz Lisabona</a:t>
            </a:r>
          </a:p>
        </p:txBody>
      </p:sp>
      <p:pic>
        <p:nvPicPr>
          <p:cNvPr id="26641" name="Picture 1">
            <a:extLst>
              <a:ext uri="{FF2B5EF4-FFF2-40B4-BE49-F238E27FC236}">
                <a16:creationId xmlns:a16="http://schemas.microsoft.com/office/drawing/2014/main" id="{6B876C91-0B47-4746-82F5-9D8280982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1708150"/>
            <a:ext cx="3259138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DDFEA79-EDE0-4D85-8657-EC8979DD0F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44450"/>
            <a:ext cx="6913563" cy="596900"/>
          </a:xfrm>
        </p:spPr>
        <p:txBody>
          <a:bodyPr/>
          <a:lstStyle/>
          <a:p>
            <a:pPr eaLnBrk="1" hangingPunct="1"/>
            <a:r>
              <a:rPr lang="hr-HR" b="0"/>
              <a:t>Povelja Europske unije o temeljnim pravima</a:t>
            </a:r>
          </a:p>
        </p:txBody>
      </p:sp>
      <p:sp>
        <p:nvSpPr>
          <p:cNvPr id="28675" name="TextBox 5">
            <a:extLst>
              <a:ext uri="{FF2B5EF4-FFF2-40B4-BE49-F238E27FC236}">
                <a16:creationId xmlns:a16="http://schemas.microsoft.com/office/drawing/2014/main" id="{8B92C28C-0D88-4D7A-BBA6-A48242AB1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288" y="1069975"/>
            <a:ext cx="4449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1800" b="0">
                <a:solidFill>
                  <a:srgbClr val="359AC2"/>
                </a:solidFill>
              </a:rPr>
              <a:t>obvezujuća za sve aktivnosti EU-a</a:t>
            </a:r>
          </a:p>
        </p:txBody>
      </p:sp>
      <p:sp>
        <p:nvSpPr>
          <p:cNvPr id="28676" name="TextBox 26">
            <a:extLst>
              <a:ext uri="{FF2B5EF4-FFF2-40B4-BE49-F238E27FC236}">
                <a16:creationId xmlns:a16="http://schemas.microsoft.com/office/drawing/2014/main" id="{8A658500-0371-4FDD-9C22-753A656C6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288" y="1446213"/>
            <a:ext cx="312737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1800" b="0">
                <a:solidFill>
                  <a:srgbClr val="359AC2"/>
                </a:solidFill>
              </a:rPr>
              <a:t>54 članka u 6 glava: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0" dirty="0">
              <a:solidFill>
                <a:srgbClr val="000000"/>
              </a:solidFill>
            </a:endParaRPr>
          </a:p>
        </p:txBody>
      </p:sp>
      <p:pic>
        <p:nvPicPr>
          <p:cNvPr id="28677" name="Picture 1">
            <a:extLst>
              <a:ext uri="{FF2B5EF4-FFF2-40B4-BE49-F238E27FC236}">
                <a16:creationId xmlns:a16="http://schemas.microsoft.com/office/drawing/2014/main" id="{94036F41-BC7C-4CD5-9224-F16D39BAC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066925"/>
            <a:ext cx="6964362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5">
            <a:extLst>
              <a:ext uri="{FF2B5EF4-FFF2-40B4-BE49-F238E27FC236}">
                <a16:creationId xmlns:a16="http://schemas.microsoft.com/office/drawing/2014/main" id="{5F4CA167-81AC-4857-8540-E003E344D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1038" y="2195513"/>
            <a:ext cx="1035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>
                <a:solidFill>
                  <a:srgbClr val="595959"/>
                </a:solidFill>
              </a:rPr>
              <a:t>Slobode</a:t>
            </a:r>
          </a:p>
        </p:txBody>
      </p:sp>
      <p:sp>
        <p:nvSpPr>
          <p:cNvPr id="28679" name="TextBox 5">
            <a:extLst>
              <a:ext uri="{FF2B5EF4-FFF2-40B4-BE49-F238E27FC236}">
                <a16:creationId xmlns:a16="http://schemas.microsoft.com/office/drawing/2014/main" id="{F555DDCE-8BE8-46FA-8D56-AE16CA354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8475" y="2195513"/>
            <a:ext cx="885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>
                <a:solidFill>
                  <a:srgbClr val="595959"/>
                </a:solidFill>
              </a:rPr>
              <a:t>Jednakost</a:t>
            </a:r>
          </a:p>
        </p:txBody>
      </p:sp>
      <p:sp>
        <p:nvSpPr>
          <p:cNvPr id="28680" name="TextBox 5">
            <a:extLst>
              <a:ext uri="{FF2B5EF4-FFF2-40B4-BE49-F238E27FC236}">
                <a16:creationId xmlns:a16="http://schemas.microsoft.com/office/drawing/2014/main" id="{7D3CD919-1FD0-4B52-B5C8-9C63117F7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4400550"/>
            <a:ext cx="1014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>
                <a:solidFill>
                  <a:srgbClr val="595959"/>
                </a:solidFill>
              </a:rPr>
              <a:t>Solidarnost</a:t>
            </a:r>
          </a:p>
        </p:txBody>
      </p:sp>
      <p:sp>
        <p:nvSpPr>
          <p:cNvPr id="28681" name="TextBox 5">
            <a:extLst>
              <a:ext uri="{FF2B5EF4-FFF2-40B4-BE49-F238E27FC236}">
                <a16:creationId xmlns:a16="http://schemas.microsoft.com/office/drawing/2014/main" id="{8A85B79B-25EB-444E-98EA-CE5DE68FC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400550"/>
            <a:ext cx="1477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>
                <a:solidFill>
                  <a:srgbClr val="595959"/>
                </a:solidFill>
              </a:rPr>
              <a:t>Prava građana</a:t>
            </a:r>
          </a:p>
        </p:txBody>
      </p:sp>
      <p:sp>
        <p:nvSpPr>
          <p:cNvPr id="28682" name="TextBox 5">
            <a:extLst>
              <a:ext uri="{FF2B5EF4-FFF2-40B4-BE49-F238E27FC236}">
                <a16:creationId xmlns:a16="http://schemas.microsoft.com/office/drawing/2014/main" id="{69BD3C03-1AC2-429F-9A32-41F813BC9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4400550"/>
            <a:ext cx="785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>
                <a:solidFill>
                  <a:srgbClr val="595959"/>
                </a:solidFill>
              </a:rPr>
              <a:t>Pravda</a:t>
            </a:r>
          </a:p>
        </p:txBody>
      </p:sp>
      <p:sp>
        <p:nvSpPr>
          <p:cNvPr id="28683" name="TextBox 5">
            <a:extLst>
              <a:ext uri="{FF2B5EF4-FFF2-40B4-BE49-F238E27FC236}">
                <a16:creationId xmlns:a16="http://schemas.microsoft.com/office/drawing/2014/main" id="{A8D6EDF3-CFCD-4444-8E73-7F4108195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825" y="2195513"/>
            <a:ext cx="804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>
                <a:solidFill>
                  <a:srgbClr val="595959"/>
                </a:solidFill>
              </a:rPr>
              <a:t>Dostojanstvo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>
            <a:extLst>
              <a:ext uri="{FF2B5EF4-FFF2-40B4-BE49-F238E27FC236}">
                <a16:creationId xmlns:a16="http://schemas.microsoft.com/office/drawing/2014/main" id="{8AB97367-C463-47C0-8261-5C86B2CD8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23900"/>
          </a:xfrm>
        </p:spPr>
        <p:txBody>
          <a:bodyPr/>
          <a:lstStyle/>
          <a:p>
            <a:pPr eaLnBrk="1" hangingPunct="1"/>
            <a:r>
              <a:rPr lang="hr-H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Stanovništvo Europske unije u usporedbi s ostalim dijelovima svijeta</a:t>
            </a:r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ED8530C7-5B14-47B5-ADBD-506B2F34C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3475" y="1289050"/>
            <a:ext cx="4021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sz="1800">
                <a:solidFill>
                  <a:srgbClr val="359AC2"/>
                </a:solidFill>
                <a:latin typeface="Verdana" panose="020B0604030504040204" pitchFamily="34" charset="0"/>
              </a:rPr>
              <a:t>Broj stanovnika u milijunima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737820"/>
              </p:ext>
            </p:extLst>
          </p:nvPr>
        </p:nvGraphicFramePr>
        <p:xfrm>
          <a:off x="1747838" y="1739900"/>
          <a:ext cx="5648324" cy="481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1-PUB">
  <a:themeElements>
    <a:clrScheme name="template1-PU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1-PU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mplate1-PU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plate1-PUB">
  <a:themeElements>
    <a:clrScheme name="template1-PU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1-PU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mplate1-PU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template1-PUB">
  <a:themeElements>
    <a:clrScheme name="template1-PU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1-PU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mplate1-PU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1974</Words>
  <Application>Microsoft Office PowerPoint</Application>
  <PresentationFormat>Prikaz na zaslonu (4:3)</PresentationFormat>
  <Paragraphs>429</Paragraphs>
  <Slides>43</Slides>
  <Notes>42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10</vt:i4>
      </vt:variant>
      <vt:variant>
        <vt:lpstr>Naslovi slajdova</vt:lpstr>
      </vt:variant>
      <vt:variant>
        <vt:i4>43</vt:i4>
      </vt:variant>
    </vt:vector>
  </HeadingPairs>
  <TitlesOfParts>
    <vt:vector size="57" baseType="lpstr">
      <vt:lpstr>Arial</vt:lpstr>
      <vt:lpstr>Calibri</vt:lpstr>
      <vt:lpstr>Calibri Light</vt:lpstr>
      <vt:lpstr>Verdana</vt:lpstr>
      <vt:lpstr>Office Theme</vt:lpstr>
      <vt:lpstr>template1-PUB</vt:lpstr>
      <vt:lpstr>2_Office Theme</vt:lpstr>
      <vt:lpstr>1_template1-PUB</vt:lpstr>
      <vt:lpstr>15_Office Theme</vt:lpstr>
      <vt:lpstr>17_Office Theme</vt:lpstr>
      <vt:lpstr>27_Office Theme</vt:lpstr>
      <vt:lpstr>2_template1-PUB</vt:lpstr>
      <vt:lpstr>18_Office Theme</vt:lpstr>
      <vt:lpstr>19_Office Theme</vt:lpstr>
      <vt:lpstr>Europska unija: 446 milijuna ljudi – 278 država </vt:lpstr>
      <vt:lpstr>PowerPoint prezentacija</vt:lpstr>
      <vt:lpstr>Simboli Europske unije</vt:lpstr>
      <vt:lpstr>24 službena jezika</vt:lpstr>
      <vt:lpstr>Veliko proširenje: ujedinjenje istoka i zapada</vt:lpstr>
      <vt:lpstr>Države kandidatkinje i potencijalni kandidati</vt:lpstr>
      <vt:lpstr>Ugovori – temelj za demokratsku suradnju izgrađenu na vladavini prava</vt:lpstr>
      <vt:lpstr>Povelja Europske unije o temeljnim pravima</vt:lpstr>
      <vt:lpstr>Stanovništvo Europske unije u usporedbi s ostalim dijelovima svijeta</vt:lpstr>
      <vt:lpstr>Koliko ljudi živi u Europskoj uniji? </vt:lpstr>
      <vt:lpstr>Europsko gospodarstvo: zajedno smo jači </vt:lpstr>
      <vt:lpstr>Plan ulaganja za Europu</vt:lpstr>
      <vt:lpstr>Bankarska unija: sigurne i pouzdane banke</vt:lpstr>
      <vt:lpstr>Kako EU troši svoj novac?</vt:lpstr>
      <vt:lpstr>Klimatske promjene – ambiciozni ciljevi EU-a</vt:lpstr>
      <vt:lpstr>Euro – jedinstvena valuta za Europljane </vt:lpstr>
      <vt:lpstr>Jedinstveno tržište: sloboda izbora</vt:lpstr>
      <vt:lpstr>PowerPoint prezentacija</vt:lpstr>
      <vt:lpstr>Socijalna Europa</vt:lpstr>
      <vt:lpstr>Sloboda kretanja</vt:lpstr>
      <vt:lpstr>Učenje ili volontiranje u inozemstvu</vt:lpstr>
      <vt:lpstr>Područje slobode, sigurnosti i pravde</vt:lpstr>
      <vt:lpstr>EU: izvoznik mira i blagostanja</vt:lpstr>
      <vt:lpstr>EU: jačanje suradnje u području sigurnosti i obrane </vt:lpstr>
      <vt:lpstr>Europska unija najveći je svjetski pružatelj razvojne pomoći</vt:lpstr>
      <vt:lpstr>Rodna ravnopravnost</vt:lpstr>
      <vt:lpstr>Unaprjeđivanje zdravlja i okoliša</vt:lpstr>
      <vt:lpstr>Zaštita prava potrošača </vt:lpstr>
      <vt:lpstr>PowerPoint prezentacija</vt:lpstr>
      <vt:lpstr>Institucije Europske unije</vt:lpstr>
      <vt:lpstr>Kako se izrađuju propisi Europske unije</vt:lpstr>
      <vt:lpstr>PowerPoint prezentacija</vt:lpstr>
      <vt:lpstr>Vijeće ministara – glasovanje</vt:lpstr>
      <vt:lpstr>Sastanak Europskog vijeća</vt:lpstr>
      <vt:lpstr>PowerPoint prezentacija</vt:lpstr>
      <vt:lpstr>PowerPoint prezentacija</vt:lpstr>
      <vt:lpstr>PowerPoint prezentacija</vt:lpstr>
      <vt:lpstr>Europski ombudsman</vt:lpstr>
      <vt:lpstr>PowerPoint prezentacija</vt:lpstr>
      <vt:lpstr>PowerPoint prezentacija</vt:lpstr>
      <vt:lpstr>PowerPoint prezentacija</vt:lpstr>
      <vt:lpstr>PowerPoint prezentacija</vt:lpstr>
      <vt:lpstr>Stupanje u kontakt s Europskom unijom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2015-01-27T13:17:25Z</dcterms:created>
  <dcterms:modified xsi:type="dcterms:W3CDTF">2020-05-07T07:51:39Z</dcterms:modified>
</cp:coreProperties>
</file>